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65" r:id="rId2"/>
    <p:sldId id="266" r:id="rId3"/>
    <p:sldId id="267" r:id="rId4"/>
    <p:sldId id="256" r:id="rId5"/>
    <p:sldId id="257" r:id="rId6"/>
    <p:sldId id="258" r:id="rId7"/>
    <p:sldId id="261" r:id="rId8"/>
    <p:sldId id="259" r:id="rId9"/>
    <p:sldId id="262" r:id="rId10"/>
    <p:sldId id="263" r:id="rId11"/>
    <p:sldId id="260" r:id="rId12"/>
    <p:sldId id="269" r:id="rId13"/>
    <p:sldId id="275" r:id="rId14"/>
    <p:sldId id="273" r:id="rId15"/>
    <p:sldId id="274" r:id="rId16"/>
    <p:sldId id="272" r:id="rId17"/>
    <p:sldId id="270" r:id="rId18"/>
    <p:sldId id="268" r:id="rId19"/>
    <p:sldId id="27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1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7385442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714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9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457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892839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37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4/28/22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614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145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4/28/22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867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4/28/22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8994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4/28/22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47494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20171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kumimoji="1"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kumimoji="1"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kumimoji="1"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kumimoji="1"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kumimoji="1"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kumimoji="1"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kumimoji="1"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9D9D6BF1-DFF2-4526-9D13-BF339D8C4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72" name="Freeform 6">
              <a:extLst>
                <a:ext uri="{FF2B5EF4-FFF2-40B4-BE49-F238E27FC236}">
                  <a16:creationId xmlns:a16="http://schemas.microsoft.com/office/drawing/2014/main" id="{A54D4DB6-FB18-4CAE-8905-E0053C925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73" name="Freeform 6">
              <a:extLst>
                <a:ext uri="{FF2B5EF4-FFF2-40B4-BE49-F238E27FC236}">
                  <a16:creationId xmlns:a16="http://schemas.microsoft.com/office/drawing/2014/main" id="{1DBD6488-9429-4FFA-8AE8-C4022C39B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pic>
        <p:nvPicPr>
          <p:cNvPr id="1026" name="Picture 2" descr="中俄阻礙敘利亞人道救援與德國在安理會激烈交鋒| 國際| 新頭殼Newtalk">
            <a:extLst>
              <a:ext uri="{FF2B5EF4-FFF2-40B4-BE49-F238E27FC236}">
                <a16:creationId xmlns:a16="http://schemas.microsoft.com/office/drawing/2014/main" id="{1C608483-73C8-7177-FFB4-8A46DFB6F4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" b="13940"/>
          <a:stretch/>
        </p:blipFill>
        <p:spPr bwMode="auto">
          <a:xfrm>
            <a:off x="20" y="10"/>
            <a:ext cx="12191980" cy="685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EF1A96B9-F717-4812-9DB0-C99D99462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560" y="1137137"/>
            <a:ext cx="9867482" cy="4570327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6">
            <a:extLst>
              <a:ext uri="{FF2B5EF4-FFF2-40B4-BE49-F238E27FC236}">
                <a16:creationId xmlns:a16="http://schemas.microsoft.com/office/drawing/2014/main" id="{226038F9-8CE0-4A41-9EF0-3A27023DEF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79" name="Freeform 6">
            <a:extLst>
              <a:ext uri="{FF2B5EF4-FFF2-40B4-BE49-F238E27FC236}">
                <a16:creationId xmlns:a16="http://schemas.microsoft.com/office/drawing/2014/main" id="{BB5C5996-5C1E-4768-90AE-87BED835C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CFE7031F-5A12-E193-7693-511FD7035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128" y="1788454"/>
            <a:ext cx="8361229" cy="209822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kumimoji="1" lang="en-US" altLang="zh-TW" b="1" dirty="0"/>
              <a:t>IHL</a:t>
            </a:r>
            <a:r>
              <a:rPr kumimoji="1" lang="zh-TW" altLang="en-US" b="1" dirty="0"/>
              <a:t>模擬法庭</a:t>
            </a:r>
            <a:br>
              <a:rPr kumimoji="1" lang="en-US" altLang="zh-TW" b="1" dirty="0"/>
            </a:br>
            <a:r>
              <a:rPr kumimoji="1" lang="zh-TW" altLang="en-US" b="1" dirty="0"/>
              <a:t>說明會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D6C05BB-B6CC-2CBA-E492-C61F4C408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79906" y="3956279"/>
            <a:ext cx="6831673" cy="1086237"/>
          </a:xfr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</a:pPr>
            <a:r>
              <a:rPr kumimoji="1" lang="zh-TW" altLang="en-US" sz="2300" b="1" dirty="0">
                <a:solidFill>
                  <a:schemeClr val="tx1"/>
                </a:solidFill>
              </a:rPr>
              <a:t>黃宇寬、朱廷峻、艾楷勛</a:t>
            </a:r>
          </a:p>
        </p:txBody>
      </p:sp>
    </p:spTree>
    <p:extLst>
      <p:ext uri="{BB962C8B-B14F-4D97-AF65-F5344CB8AC3E}">
        <p14:creationId xmlns:p14="http://schemas.microsoft.com/office/powerpoint/2010/main" val="2059804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8635" y="160282"/>
            <a:ext cx="9601200" cy="1485900"/>
          </a:xfrm>
        </p:spPr>
        <p:txBody>
          <a:bodyPr/>
          <a:lstStyle/>
          <a:p>
            <a:r>
              <a:rPr kumimoji="1" lang="zh-TW" altLang="en-US" dirty="0"/>
              <a:t>去年題目爭點</a:t>
            </a:r>
            <a:endParaRPr kumimoji="1" lang="ja-JP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7311" y="1018846"/>
            <a:ext cx="10725806" cy="5602671"/>
          </a:xfrm>
        </p:spPr>
        <p:txBody>
          <a:bodyPr>
            <a:normAutofit/>
          </a:bodyPr>
          <a:lstStyle/>
          <a:p>
            <a:r>
              <a:rPr kumimoji="1" lang="en-US" altLang="zh-TW" dirty="0"/>
              <a:t>Preliminary issues</a:t>
            </a:r>
            <a:r>
              <a:rPr kumimoji="1" lang="en-US" altLang="zh-TW" dirty="0">
                <a:sym typeface="Wingdings" panose="05000000000000000000" pitchFamily="2" charset="2"/>
              </a:rPr>
              <a:t></a:t>
            </a:r>
            <a:r>
              <a:rPr lang="zh-TW" altLang="en-US" b="1" dirty="0">
                <a:sym typeface="Wingdings" panose="05000000000000000000" pitchFamily="2" charset="2"/>
              </a:rPr>
              <a:t>戰爭狀態到底什麼時候結束？</a:t>
            </a:r>
            <a:endParaRPr lang="en-US" altLang="zh-TW" b="1" dirty="0">
              <a:sym typeface="Wingdings" panose="05000000000000000000" pitchFamily="2" charset="2"/>
            </a:endParaRPr>
          </a:p>
          <a:p>
            <a:r>
              <a:rPr kumimoji="1" lang="en-US" altLang="zh-TW" dirty="0"/>
              <a:t>Count1</a:t>
            </a:r>
            <a:r>
              <a:rPr kumimoji="1" lang="en-US" altLang="zh-TW" dirty="0">
                <a:sym typeface="Wingdings" panose="05000000000000000000" pitchFamily="2" charset="2"/>
              </a:rPr>
              <a:t></a:t>
            </a:r>
            <a:r>
              <a:rPr lang="en-US" altLang="zh-TW" dirty="0">
                <a:solidFill>
                  <a:srgbClr val="FF0000"/>
                </a:solidFill>
              </a:rPr>
              <a:t> Lydia</a:t>
            </a:r>
            <a:r>
              <a:rPr lang="zh-TW" altLang="en-US" dirty="0">
                <a:solidFill>
                  <a:srgbClr val="FF0000"/>
                </a:solidFill>
              </a:rPr>
              <a:t>要求戰俘幫她修建壕溝，以換取更好的待遇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en-US" altLang="zh-TW" dirty="0">
                <a:solidFill>
                  <a:schemeClr val="tx1"/>
                </a:solidFill>
              </a:rPr>
              <a:t>Count2</a:t>
            </a:r>
            <a:r>
              <a:rPr lang="en-US" altLang="zh-TW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en-US" altLang="zh-TW" dirty="0">
                <a:solidFill>
                  <a:srgbClr val="7030A0"/>
                </a:solidFill>
                <a:sym typeface="Wingdings" panose="05000000000000000000" pitchFamily="2" charset="2"/>
              </a:rPr>
              <a:t>Lydia</a:t>
            </a:r>
            <a:r>
              <a:rPr lang="zh-TW" altLang="en-US" dirty="0">
                <a:solidFill>
                  <a:srgbClr val="7030A0"/>
                </a:solidFill>
              </a:rPr>
              <a:t>「說服」了</a:t>
            </a:r>
            <a:r>
              <a:rPr lang="en-US" altLang="zh-TW" dirty="0">
                <a:solidFill>
                  <a:srgbClr val="7030A0"/>
                </a:solidFill>
              </a:rPr>
              <a:t>R</a:t>
            </a:r>
            <a:r>
              <a:rPr lang="zh-TW" altLang="en-US" dirty="0">
                <a:solidFill>
                  <a:srgbClr val="7030A0"/>
                </a:solidFill>
              </a:rPr>
              <a:t>先生幫助她攻擊</a:t>
            </a:r>
            <a:r>
              <a:rPr lang="en-US" altLang="zh-TW" dirty="0">
                <a:solidFill>
                  <a:srgbClr val="7030A0"/>
                </a:solidFill>
              </a:rPr>
              <a:t>……</a:t>
            </a:r>
          </a:p>
          <a:p>
            <a:r>
              <a:rPr lang="en-US" altLang="ja-JP" dirty="0">
                <a:solidFill>
                  <a:schemeClr val="tx1"/>
                </a:solidFill>
              </a:rPr>
              <a:t>Count3</a:t>
            </a:r>
            <a:r>
              <a:rPr lang="en-US" altLang="ja-JP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US" altLang="zh-TW" dirty="0">
                <a:solidFill>
                  <a:srgbClr val="00B050"/>
                </a:solidFill>
              </a:rPr>
              <a:t> A</a:t>
            </a:r>
            <a:r>
              <a:rPr lang="zh-TW" altLang="en-US" dirty="0">
                <a:solidFill>
                  <a:srgbClr val="00B050"/>
                </a:solidFill>
              </a:rPr>
              <a:t>國戰敗後，</a:t>
            </a:r>
            <a:r>
              <a:rPr lang="en-US" altLang="zh-TW" dirty="0">
                <a:solidFill>
                  <a:srgbClr val="00B050"/>
                </a:solidFill>
              </a:rPr>
              <a:t>Lydia</a:t>
            </a:r>
            <a:r>
              <a:rPr lang="zh-TW" altLang="en-US" dirty="0">
                <a:solidFill>
                  <a:srgbClr val="00B050"/>
                </a:solidFill>
              </a:rPr>
              <a:t>也要求了原</a:t>
            </a:r>
            <a:r>
              <a:rPr lang="en-US" altLang="zh-TW" dirty="0">
                <a:solidFill>
                  <a:srgbClr val="00B050"/>
                </a:solidFill>
              </a:rPr>
              <a:t>A</a:t>
            </a:r>
            <a:r>
              <a:rPr lang="zh-TW" altLang="en-US" dirty="0">
                <a:solidFill>
                  <a:srgbClr val="00B050"/>
                </a:solidFill>
              </a:rPr>
              <a:t>國的部隊幫她善後，處理戰俘營的戰俘的管理工作</a:t>
            </a:r>
            <a:endParaRPr lang="en-US" altLang="ja-JP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zh-TW" altLang="en-US" dirty="0"/>
              <a:t>爭點： </a:t>
            </a:r>
            <a:r>
              <a:rPr lang="en-US" altLang="zh-TW" dirty="0"/>
              <a:t>Article 8(2)(a)(v)</a:t>
            </a:r>
            <a:r>
              <a:rPr lang="en-US" altLang="zh-TW" dirty="0">
                <a:sym typeface="Wingdings" panose="05000000000000000000" pitchFamily="2" charset="2"/>
              </a:rPr>
              <a:t></a:t>
            </a:r>
            <a:r>
              <a:rPr lang="zh-TW" altLang="en-US" dirty="0">
                <a:sym typeface="Wingdings" panose="05000000000000000000" pitchFamily="2" charset="2"/>
              </a:rPr>
              <a:t> 不得</a:t>
            </a:r>
            <a:r>
              <a:rPr lang="zh-TW" altLang="en-US" b="1" dirty="0">
                <a:sym typeface="Wingdings" panose="05000000000000000000" pitchFamily="2" charset="2"/>
              </a:rPr>
              <a:t>命令、威脅、引誘</a:t>
            </a:r>
            <a:r>
              <a:rPr lang="zh-TW" altLang="en-US" dirty="0">
                <a:sym typeface="Wingdings" panose="05000000000000000000" pitchFamily="2" charset="2"/>
              </a:rPr>
              <a:t>？ </a:t>
            </a:r>
            <a:r>
              <a:rPr lang="zh-TW" altLang="en-US" b="1" dirty="0">
                <a:sym typeface="Wingdings" panose="05000000000000000000" pitchFamily="2" charset="2"/>
              </a:rPr>
              <a:t>戰俘</a:t>
            </a:r>
            <a:r>
              <a:rPr lang="zh-TW" altLang="en-US" dirty="0">
                <a:sym typeface="Wingdings" panose="05000000000000000000" pitchFamily="2" charset="2"/>
              </a:rPr>
              <a:t>？或是</a:t>
            </a:r>
            <a:r>
              <a:rPr lang="zh-TW" altLang="en-US" b="1" dirty="0">
                <a:sym typeface="Wingdings" panose="05000000000000000000" pitchFamily="2" charset="2"/>
              </a:rPr>
              <a:t>受保護的平民</a:t>
            </a:r>
            <a:r>
              <a:rPr lang="en-US" altLang="zh-TW" dirty="0">
                <a:sym typeface="Wingdings" panose="05000000000000000000" pitchFamily="2" charset="2"/>
              </a:rPr>
              <a:t>?</a:t>
            </a:r>
            <a:r>
              <a:rPr lang="zh-TW" altLang="en-US" b="1" dirty="0">
                <a:sym typeface="Wingdings" panose="05000000000000000000" pitchFamily="2" charset="2"/>
              </a:rPr>
              <a:t>幫他國家的敵人軍隊工作</a:t>
            </a:r>
            <a:r>
              <a:rPr lang="en-US" altLang="zh-TW" dirty="0">
                <a:sym typeface="Wingdings" panose="05000000000000000000" pitchFamily="2" charset="2"/>
              </a:rPr>
              <a:t>?</a:t>
            </a:r>
            <a:r>
              <a:rPr lang="zh-TW" altLang="en-US" dirty="0">
                <a:sym typeface="Wingdings" panose="05000000000000000000" pitchFamily="2" charset="2"/>
              </a:rPr>
              <a:t>；以及有沒有個人刑事責任（</a:t>
            </a:r>
            <a:r>
              <a:rPr lang="en-US" altLang="zh-TW" dirty="0">
                <a:sym typeface="Wingdings" panose="05000000000000000000" pitchFamily="2" charset="2"/>
              </a:rPr>
              <a:t>Article25</a:t>
            </a:r>
            <a:r>
              <a:rPr lang="zh-TW" altLang="en-US" dirty="0">
                <a:sym typeface="Wingdings" panose="05000000000000000000" pitchFamily="2" charset="2"/>
              </a:rPr>
              <a:t>；</a:t>
            </a:r>
            <a:r>
              <a:rPr lang="en-US" altLang="zh-TW" dirty="0">
                <a:sym typeface="Wingdings" panose="05000000000000000000" pitchFamily="2" charset="2"/>
              </a:rPr>
              <a:t>C1</a:t>
            </a:r>
            <a:r>
              <a:rPr lang="zh-TW" altLang="en-US" dirty="0">
                <a:sym typeface="Wingdings" panose="05000000000000000000" pitchFamily="2" charset="2"/>
              </a:rPr>
              <a:t>、</a:t>
            </a:r>
            <a:r>
              <a:rPr lang="en-US" altLang="zh-TW" dirty="0">
                <a:sym typeface="Wingdings" panose="05000000000000000000" pitchFamily="2" charset="2"/>
              </a:rPr>
              <a:t>C3</a:t>
            </a:r>
            <a:r>
              <a:rPr lang="zh-TW" altLang="en-US" dirty="0">
                <a:sym typeface="Wingdings" panose="05000000000000000000" pitchFamily="2" charset="2"/>
              </a:rPr>
              <a:t>討論</a:t>
            </a:r>
            <a:r>
              <a:rPr lang="en-US" altLang="zh-TW" dirty="0">
                <a:sym typeface="Wingdings" panose="05000000000000000000" pitchFamily="2" charset="2"/>
              </a:rPr>
              <a:t>25(3)(a)</a:t>
            </a:r>
            <a:r>
              <a:rPr lang="zh-TW" altLang="en-US" dirty="0">
                <a:sym typeface="Wingdings" panose="05000000000000000000" pitchFamily="2" charset="2"/>
              </a:rPr>
              <a:t>；</a:t>
            </a:r>
            <a:r>
              <a:rPr lang="en-US" altLang="zh-TW" dirty="0">
                <a:sym typeface="Wingdings" panose="05000000000000000000" pitchFamily="2" charset="2"/>
              </a:rPr>
              <a:t>C2</a:t>
            </a:r>
            <a:r>
              <a:rPr lang="zh-TW" altLang="en-US" dirty="0">
                <a:sym typeface="Wingdings" panose="05000000000000000000" pitchFamily="2" charset="2"/>
              </a:rPr>
              <a:t>討論</a:t>
            </a:r>
            <a:r>
              <a:rPr lang="en-US" altLang="zh-TW" dirty="0">
                <a:sym typeface="Wingdings" panose="05000000000000000000" pitchFamily="2" charset="2"/>
              </a:rPr>
              <a:t>25(3)(b)</a:t>
            </a:r>
            <a:r>
              <a:rPr lang="zh-TW" altLang="en-US" dirty="0">
                <a:sym typeface="Wingdings" panose="05000000000000000000" pitchFamily="2" charset="2"/>
              </a:rPr>
              <a:t>，實質上大部分是在討論對犯罪有沒有實質的控制或有無犯意之類的）</a:t>
            </a: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r>
              <a:rPr kumimoji="1" lang="en-US" altLang="zh-TW" dirty="0"/>
              <a:t>Count4</a:t>
            </a:r>
            <a:r>
              <a:rPr kumimoji="1" lang="en-US" altLang="zh-TW" dirty="0">
                <a:sym typeface="Wingdings" panose="05000000000000000000" pitchFamily="2" charset="2"/>
              </a:rPr>
              <a:t></a:t>
            </a:r>
            <a:r>
              <a:rPr lang="zh-TW" altLang="en-US" dirty="0">
                <a:solidFill>
                  <a:srgbClr val="0070C0"/>
                </a:solidFill>
              </a:rPr>
              <a:t>埋藏了</a:t>
            </a:r>
            <a:r>
              <a:rPr lang="en-US" altLang="zh-TW" dirty="0">
                <a:solidFill>
                  <a:srgbClr val="0070C0"/>
                </a:solidFill>
              </a:rPr>
              <a:t>M1984</a:t>
            </a:r>
            <a:r>
              <a:rPr lang="zh-TW" altLang="en-US" dirty="0">
                <a:solidFill>
                  <a:srgbClr val="0070C0"/>
                </a:solidFill>
              </a:rPr>
              <a:t>地雷（虛構，目的對車用但具有破片）</a:t>
            </a:r>
            <a:endParaRPr lang="en-US" altLang="zh-TW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chemeClr val="tx1"/>
                </a:solidFill>
                <a:sym typeface="Wingdings" panose="05000000000000000000" pitchFamily="2" charset="2"/>
              </a:rPr>
              <a:t>爭點：</a:t>
            </a:r>
            <a:r>
              <a:rPr lang="en-US" altLang="zh-TW" dirty="0">
                <a:solidFill>
                  <a:schemeClr val="tx1"/>
                </a:solidFill>
                <a:sym typeface="Wingdings" panose="05000000000000000000" pitchFamily="2" charset="2"/>
              </a:rPr>
              <a:t>Article 8(2)(b)(xx)</a:t>
            </a:r>
            <a:r>
              <a:rPr lang="zh-TW" altLang="en-US" dirty="0">
                <a:solidFill>
                  <a:schemeClr val="tx1"/>
                </a:solidFill>
                <a:sym typeface="Wingdings" panose="05000000000000000000" pitchFamily="2" charset="2"/>
              </a:rPr>
              <a:t>，不能使用其他</a:t>
            </a:r>
            <a:r>
              <a:rPr lang="zh-TW" altLang="en-US" i="1" dirty="0">
                <a:solidFill>
                  <a:schemeClr val="tx1"/>
                </a:solidFill>
                <a:sym typeface="Wingdings" panose="05000000000000000000" pitchFamily="2" charset="2"/>
              </a:rPr>
              <a:t>公約禁止的地雷</a:t>
            </a:r>
            <a:r>
              <a:rPr lang="zh-TW" altLang="en-US" dirty="0">
                <a:solidFill>
                  <a:schemeClr val="tx1"/>
                </a:solidFill>
                <a:sym typeface="Wingdings" panose="05000000000000000000" pitchFamily="2" charset="2"/>
              </a:rPr>
              <a:t>（</a:t>
            </a:r>
            <a:r>
              <a:rPr lang="en-US" altLang="zh-TW" i="1" dirty="0">
                <a:solidFill>
                  <a:schemeClr val="tx1"/>
                </a:solidFill>
                <a:sym typeface="Wingdings" panose="05000000000000000000" pitchFamily="2" charset="2"/>
              </a:rPr>
              <a:t>AP mines</a:t>
            </a:r>
            <a:r>
              <a:rPr lang="zh-TW" altLang="en-US" dirty="0">
                <a:solidFill>
                  <a:schemeClr val="tx1"/>
                </a:solidFill>
                <a:sym typeface="Wingdings" panose="05000000000000000000" pitchFamily="2" charset="2"/>
              </a:rPr>
              <a:t>），</a:t>
            </a:r>
            <a:r>
              <a:rPr lang="en-US" altLang="zh-TW" dirty="0">
                <a:solidFill>
                  <a:schemeClr val="tx1"/>
                </a:solidFill>
                <a:sym typeface="Wingdings" panose="05000000000000000000" pitchFamily="2" charset="2"/>
              </a:rPr>
              <a:t>B</a:t>
            </a:r>
            <a:r>
              <a:rPr lang="zh-TW" altLang="en-US" dirty="0">
                <a:solidFill>
                  <a:schemeClr val="tx1"/>
                </a:solidFill>
                <a:sym typeface="Wingdings" panose="05000000000000000000" pitchFamily="2" charset="2"/>
              </a:rPr>
              <a:t>國有簽。以及責任（她有叫屬下提醒大家了，應該有做好適當的通知與保護？）。</a:t>
            </a:r>
            <a:endParaRPr lang="en-US" altLang="zh-TW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r>
              <a:rPr lang="en-US" altLang="zh-TW" dirty="0"/>
              <a:t>Count5</a:t>
            </a:r>
            <a:r>
              <a:rPr lang="en-US" altLang="zh-TW" dirty="0">
                <a:sym typeface="Wingdings" panose="05000000000000000000" pitchFamily="2" charset="2"/>
              </a:rPr>
              <a:t>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攻擊一個</a:t>
            </a:r>
            <a:r>
              <a:rPr lang="en-US" altLang="zh-TW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國的戰爭博物館的安保系統</a:t>
            </a:r>
            <a:endParaRPr lang="en-US" altLang="zh-TW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chemeClr val="tx1"/>
                </a:solidFill>
                <a:sym typeface="Wingdings" panose="05000000000000000000" pitchFamily="2" charset="2"/>
              </a:rPr>
              <a:t>爭點：</a:t>
            </a:r>
            <a:r>
              <a:rPr lang="en-US" altLang="zh-TW" dirty="0">
                <a:solidFill>
                  <a:schemeClr val="tx1"/>
                </a:solidFill>
                <a:sym typeface="Wingdings" panose="05000000000000000000" pitchFamily="2" charset="2"/>
              </a:rPr>
              <a:t>Article 8(2)(b)(ix)</a:t>
            </a:r>
            <a:r>
              <a:rPr lang="zh-TW" altLang="en-US" dirty="0">
                <a:solidFill>
                  <a:schemeClr val="tx1"/>
                </a:solidFill>
                <a:sym typeface="Wingdings" panose="05000000000000000000" pitchFamily="2" charset="2"/>
              </a:rPr>
              <a:t>，不能</a:t>
            </a:r>
            <a:r>
              <a:rPr lang="en-US" altLang="zh-TW" i="1" dirty="0">
                <a:solidFill>
                  <a:srgbClr val="FF0000"/>
                </a:solidFill>
                <a:sym typeface="Wingdings" panose="05000000000000000000" pitchFamily="2" charset="2"/>
              </a:rPr>
              <a:t>(</a:t>
            </a:r>
            <a:r>
              <a:rPr lang="zh-TW" altLang="en-US" i="1" dirty="0">
                <a:solidFill>
                  <a:srgbClr val="FF0000"/>
                </a:solidFill>
                <a:sym typeface="Wingdings" panose="05000000000000000000" pitchFamily="2" charset="2"/>
              </a:rPr>
              <a:t>網路？</a:t>
            </a:r>
            <a:r>
              <a:rPr lang="en-US" altLang="zh-TW" i="1" dirty="0">
                <a:solidFill>
                  <a:srgbClr val="FF0000"/>
                </a:solidFill>
                <a:sym typeface="Wingdings" panose="05000000000000000000" pitchFamily="2" charset="2"/>
              </a:rPr>
              <a:t>)</a:t>
            </a:r>
            <a:r>
              <a:rPr lang="zh-TW" altLang="en-US" dirty="0">
                <a:solidFill>
                  <a:srgbClr val="FF0000"/>
                </a:solidFill>
                <a:sym typeface="Wingdings" panose="05000000000000000000" pitchFamily="2" charset="2"/>
              </a:rPr>
              <a:t>攻擊文史相關的設施</a:t>
            </a:r>
            <a:r>
              <a:rPr lang="zh-TW" altLang="en-US" dirty="0">
                <a:solidFill>
                  <a:schemeClr val="tx1"/>
                </a:solidFill>
                <a:sym typeface="Wingdings" panose="05000000000000000000" pitchFamily="2" charset="2"/>
              </a:rPr>
              <a:t>（除非它是「</a:t>
            </a:r>
            <a:r>
              <a:rPr lang="zh-TW" altLang="en-US" b="1" dirty="0">
                <a:solidFill>
                  <a:srgbClr val="FF0000"/>
                </a:solidFill>
                <a:sym typeface="Wingdings" panose="05000000000000000000" pitchFamily="2" charset="2"/>
              </a:rPr>
              <a:t>軍事設施</a:t>
            </a:r>
            <a:r>
              <a:rPr lang="zh-TW" altLang="en-US" dirty="0">
                <a:solidFill>
                  <a:schemeClr val="tx1"/>
                </a:solidFill>
                <a:sym typeface="Wingdings" panose="05000000000000000000" pitchFamily="2" charset="2"/>
              </a:rPr>
              <a:t>」）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486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77612" y="202326"/>
            <a:ext cx="9601200" cy="1485900"/>
          </a:xfrm>
        </p:spPr>
        <p:txBody>
          <a:bodyPr/>
          <a:lstStyle/>
          <a:p>
            <a:r>
              <a:rPr lang="zh-TW" altLang="en-US" dirty="0"/>
              <a:t>訴狀</a:t>
            </a:r>
            <a:r>
              <a:rPr kumimoji="1" lang="zh-TW" altLang="en-US" dirty="0"/>
              <a:t>結構與範例題目</a:t>
            </a:r>
            <a:endParaRPr kumimoji="1" lang="ja-JP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77612" y="945276"/>
            <a:ext cx="11198774" cy="57077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TW" sz="1800" dirty="0"/>
              <a:t>1</a:t>
            </a:r>
            <a:r>
              <a:rPr lang="zh-TW" altLang="en-US" sz="1800" dirty="0"/>
              <a:t>、</a:t>
            </a:r>
            <a:r>
              <a:rPr lang="en-US" altLang="zh-TW" sz="1800" dirty="0"/>
              <a:t>Introduction</a:t>
            </a:r>
            <a:r>
              <a:rPr lang="en-US" altLang="zh-TW" sz="1800" dirty="0">
                <a:sym typeface="Wingdings" panose="05000000000000000000" pitchFamily="2" charset="2"/>
              </a:rPr>
              <a:t>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1800" dirty="0">
                <a:sym typeface="Wingdings" panose="05000000000000000000" pitchFamily="2" charset="2"/>
              </a:rPr>
              <a:t>簡單重述題目起訴的罪名、責任與使用條目</a:t>
            </a:r>
            <a:endParaRPr lang="en-US" altLang="zh-TW" sz="1800" dirty="0">
              <a:sym typeface="Wingdings" panose="05000000000000000000" pitchFamily="2" charset="2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sz="1800" dirty="0"/>
              <a:t>2</a:t>
            </a:r>
            <a:r>
              <a:rPr lang="zh-TW" altLang="en-US" sz="1800" dirty="0"/>
              <a:t>、</a:t>
            </a:r>
            <a:r>
              <a:rPr lang="en-US" altLang="zh-TW" sz="1800" dirty="0" err="1"/>
              <a:t>Prilininary</a:t>
            </a:r>
            <a:r>
              <a:rPr lang="zh-TW" altLang="en-US" sz="1800" dirty="0"/>
              <a:t> </a:t>
            </a:r>
            <a:r>
              <a:rPr lang="en-US" altLang="zh-TW" sz="1800" dirty="0"/>
              <a:t>issues</a:t>
            </a:r>
            <a:r>
              <a:rPr lang="en-US" altLang="zh-TW" sz="1800" dirty="0">
                <a:sym typeface="Wingdings" panose="05000000000000000000" pitchFamily="2" charset="2"/>
              </a:rPr>
              <a:t>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1800" dirty="0">
                <a:sym typeface="Wingdings" panose="05000000000000000000" pitchFamily="2" charset="2"/>
              </a:rPr>
              <a:t>通常是處理系爭事實有沒有「武裝衝突」的存在，且必須區分國內或國外武裝衝突，是所有題目共有的重要爭點（不同的狀態在法律上會有不同的適用，部分戰爭罪只適用在國際武裝衝突）</a:t>
            </a:r>
            <a:endParaRPr lang="en-US" altLang="zh-TW" sz="1800" dirty="0">
              <a:sym typeface="Wingdings" panose="05000000000000000000" pitchFamily="2" charset="2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sz="1800" dirty="0"/>
              <a:t>3</a:t>
            </a:r>
            <a:r>
              <a:rPr lang="zh-TW" altLang="en-US" sz="1800" dirty="0"/>
              <a:t>、</a:t>
            </a:r>
            <a:r>
              <a:rPr lang="en-US" altLang="zh-TW" sz="1800" dirty="0"/>
              <a:t>Count1</a:t>
            </a:r>
            <a:r>
              <a:rPr lang="zh-TW" altLang="en-US" sz="1800" dirty="0"/>
              <a:t> </a:t>
            </a:r>
            <a:r>
              <a:rPr lang="en-US" altLang="zh-TW" sz="1800" dirty="0"/>
              <a:t>(Substantial issues</a:t>
            </a:r>
            <a:r>
              <a:rPr lang="zh-TW" altLang="en-US" sz="1800" dirty="0"/>
              <a:t>，檢驗構成要件</a:t>
            </a:r>
            <a:r>
              <a:rPr lang="en-US" altLang="zh-TW" sz="1800" dirty="0"/>
              <a:t>)</a:t>
            </a:r>
            <a:r>
              <a:rPr lang="en-US" altLang="zh-TW" sz="1800" dirty="0">
                <a:sym typeface="Wingdings" panose="05000000000000000000" pitchFamily="2" charset="2"/>
              </a:rPr>
              <a:t>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1800" dirty="0"/>
              <a:t>通常會圍繞在是否成立羅馬規約第</a:t>
            </a:r>
            <a:r>
              <a:rPr lang="en-US" altLang="zh-TW" sz="1800" dirty="0"/>
              <a:t>7</a:t>
            </a:r>
            <a:r>
              <a:rPr lang="zh-TW" altLang="en-US" sz="1800" dirty="0"/>
              <a:t>條（違反人道罪）或是第</a:t>
            </a:r>
            <a:r>
              <a:rPr lang="en-US" altLang="zh-TW" sz="1800" dirty="0"/>
              <a:t>8</a:t>
            </a:r>
            <a:r>
              <a:rPr lang="zh-TW" altLang="en-US" sz="1800" dirty="0"/>
              <a:t>條（戰爭罪）的某些罪名</a:t>
            </a:r>
            <a:endParaRPr lang="en-US" altLang="zh-TW" sz="1800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sz="1800" dirty="0"/>
              <a:t>4</a:t>
            </a:r>
            <a:r>
              <a:rPr lang="zh-TW" altLang="en-US" sz="1800" dirty="0"/>
              <a:t>、</a:t>
            </a:r>
            <a:r>
              <a:rPr lang="en-US" altLang="zh-TW" sz="1800" dirty="0"/>
              <a:t>Count1 (Responsibility</a:t>
            </a:r>
            <a:r>
              <a:rPr lang="zh-TW" altLang="en-US" sz="1800" dirty="0"/>
              <a:t>，罪責要件</a:t>
            </a:r>
            <a:r>
              <a:rPr lang="en-US" altLang="zh-TW" sz="1800" dirty="0"/>
              <a:t>)</a:t>
            </a:r>
            <a:r>
              <a:rPr lang="en-US" altLang="zh-TW" sz="1800" dirty="0">
                <a:sym typeface="Wingdings" panose="05000000000000000000" pitchFamily="2" charset="2"/>
              </a:rPr>
              <a:t></a:t>
            </a:r>
            <a:endParaRPr lang="en-US" altLang="zh-TW" sz="1800" dirty="0"/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1800" dirty="0"/>
              <a:t>通常會圍繞在是否構成</a:t>
            </a:r>
            <a:r>
              <a:rPr lang="zh-TW" altLang="en-US" sz="1800" dirty="0">
                <a:solidFill>
                  <a:srgbClr val="FF0000"/>
                </a:solidFill>
              </a:rPr>
              <a:t>羅馬規約第</a:t>
            </a:r>
            <a:r>
              <a:rPr lang="en-US" altLang="zh-TW" sz="1800" dirty="0">
                <a:solidFill>
                  <a:srgbClr val="FF0000"/>
                </a:solidFill>
              </a:rPr>
              <a:t>25</a:t>
            </a:r>
            <a:r>
              <a:rPr lang="zh-TW" altLang="en-US" sz="1800" dirty="0">
                <a:solidFill>
                  <a:srgbClr val="FF0000"/>
                </a:solidFill>
              </a:rPr>
              <a:t>條</a:t>
            </a:r>
            <a:r>
              <a:rPr lang="en-US" altLang="zh-TW" sz="1800" dirty="0">
                <a:solidFill>
                  <a:srgbClr val="FF0000"/>
                </a:solidFill>
              </a:rPr>
              <a:t>a</a:t>
            </a:r>
            <a:r>
              <a:rPr lang="zh-TW" altLang="en-US" sz="1800" dirty="0">
                <a:solidFill>
                  <a:srgbClr val="FF0000"/>
                </a:solidFill>
              </a:rPr>
              <a:t>、</a:t>
            </a:r>
            <a:r>
              <a:rPr lang="en-US" altLang="zh-TW" sz="1800" dirty="0">
                <a:solidFill>
                  <a:srgbClr val="FF0000"/>
                </a:solidFill>
              </a:rPr>
              <a:t>b</a:t>
            </a:r>
            <a:r>
              <a:rPr lang="zh-TW" altLang="en-US" sz="1800" dirty="0">
                <a:solidFill>
                  <a:srgbClr val="FF0000"/>
                </a:solidFill>
              </a:rPr>
              <a:t>（個人刑事責任）或是第</a:t>
            </a:r>
            <a:r>
              <a:rPr lang="en-US" altLang="zh-TW" sz="1800" dirty="0">
                <a:solidFill>
                  <a:srgbClr val="FF0000"/>
                </a:solidFill>
              </a:rPr>
              <a:t>28</a:t>
            </a:r>
            <a:r>
              <a:rPr lang="zh-TW" altLang="en-US" sz="1800" dirty="0">
                <a:solidFill>
                  <a:srgbClr val="FF0000"/>
                </a:solidFill>
              </a:rPr>
              <a:t>條（長官責任）</a:t>
            </a:r>
            <a:endParaRPr lang="en-US" altLang="zh-TW" sz="1800" dirty="0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sz="1800" dirty="0"/>
              <a:t>5</a:t>
            </a:r>
            <a:r>
              <a:rPr lang="zh-TW" altLang="en-US" sz="1800" dirty="0"/>
              <a:t>、</a:t>
            </a:r>
            <a:r>
              <a:rPr lang="en-US" altLang="zh-TW" sz="1800" dirty="0"/>
              <a:t>Count2……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sz="1800" dirty="0"/>
              <a:t>6</a:t>
            </a:r>
            <a:r>
              <a:rPr lang="zh-TW" altLang="en-US" sz="1800" dirty="0"/>
              <a:t>、</a:t>
            </a:r>
            <a:r>
              <a:rPr lang="en-US" altLang="zh-TW" sz="1800" dirty="0"/>
              <a:t>Prayers</a:t>
            </a:r>
            <a:r>
              <a:rPr lang="zh-TW" altLang="en-US" sz="1800" dirty="0"/>
              <a:t> </a:t>
            </a:r>
            <a:r>
              <a:rPr lang="en-US" altLang="zh-TW" sz="1800" dirty="0">
                <a:sym typeface="Wingdings" panose="05000000000000000000" pitchFamily="2" charset="2"/>
              </a:rPr>
              <a:t></a:t>
            </a:r>
            <a:r>
              <a:rPr lang="zh-TW" altLang="en-US" sz="1800" dirty="0">
                <a:sym typeface="Wingdings" panose="05000000000000000000" pitchFamily="2" charset="2"/>
              </a:rPr>
              <a:t> </a:t>
            </a:r>
            <a:r>
              <a:rPr lang="zh-TW" altLang="en-US" sz="1800" dirty="0"/>
              <a:t>總結與請求法官為符合我們這方有利的決定</a:t>
            </a:r>
            <a:endParaRPr lang="en-US" altLang="zh-TW" sz="1800" dirty="0"/>
          </a:p>
          <a:p>
            <a:pPr marL="0" indent="0">
              <a:lnSpc>
                <a:spcPct val="100000"/>
              </a:lnSpc>
              <a:buNone/>
            </a:pPr>
            <a:endParaRPr lang="en-US" altLang="zh-TW" sz="1800" dirty="0"/>
          </a:p>
          <a:p>
            <a:r>
              <a:rPr lang="zh-TW" altLang="en-US" sz="1800" b="1" dirty="0"/>
              <a:t>注意：由於訴狀有</a:t>
            </a:r>
            <a:r>
              <a:rPr lang="en-US" altLang="zh-TW" sz="1800" b="1" dirty="0"/>
              <a:t>2000</a:t>
            </a:r>
            <a:r>
              <a:rPr lang="zh-TW" altLang="en-US" sz="1800" b="1" dirty="0"/>
              <a:t>字的字數限制（超過扣分），因此為了字數調整訴狀的架構也是可行的選擇（一些重複的部分寫再一起之類的）。另外，控方跟辯方的目的不同，訴狀的架構也會因此有所差異</a:t>
            </a:r>
            <a:endParaRPr lang="en-US" altLang="zh-TW" sz="1800" b="1" dirty="0"/>
          </a:p>
        </p:txBody>
      </p:sp>
    </p:spTree>
    <p:extLst>
      <p:ext uri="{BB962C8B-B14F-4D97-AF65-F5344CB8AC3E}">
        <p14:creationId xmlns:p14="http://schemas.microsoft.com/office/powerpoint/2010/main" val="2996261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59432" y="1690482"/>
            <a:ext cx="8872615" cy="2098226"/>
          </a:xfrm>
        </p:spPr>
        <p:txBody>
          <a:bodyPr/>
          <a:lstStyle/>
          <a:p>
            <a:r>
              <a:rPr kumimoji="1" lang="zh-TW" altLang="en-US" b="1" dirty="0"/>
              <a:t>國際人道法模擬法庭</a:t>
            </a:r>
            <a:endParaRPr kumimoji="1" lang="ja-JP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679902" y="4172493"/>
            <a:ext cx="6831673" cy="1086237"/>
          </a:xfrm>
        </p:spPr>
        <p:txBody>
          <a:bodyPr>
            <a:normAutofit/>
          </a:bodyPr>
          <a:lstStyle/>
          <a:p>
            <a:r>
              <a:rPr kumimoji="1" lang="ja-JP" altLang="en-US" sz="3200"/>
              <a:t>安利</a:t>
            </a:r>
            <a:r>
              <a:rPr kumimoji="1" lang="zh-TW" altLang="en-US" sz="3200" dirty="0"/>
              <a:t> </a:t>
            </a:r>
            <a:r>
              <a:rPr kumimoji="1" lang="ja-JP" altLang="en-US" sz="3200"/>
              <a:t>比賽心得分享</a:t>
            </a:r>
            <a:r>
              <a:rPr kumimoji="1" lang="en-US" altLang="ja-JP" sz="3200" dirty="0"/>
              <a:t> / </a:t>
            </a:r>
            <a:r>
              <a:rPr kumimoji="1" lang="ja-JP" altLang="en-US" sz="3200"/>
              <a:t>黃宇寬</a:t>
            </a:r>
            <a:endParaRPr kumimoji="1" lang="ja-JP" altLang="en-US" sz="3200" dirty="0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06AF229B-8E49-9423-841F-E4C1F4A0111B}"/>
              </a:ext>
            </a:extLst>
          </p:cNvPr>
          <p:cNvGrpSpPr/>
          <p:nvPr/>
        </p:nvGrpSpPr>
        <p:grpSpPr>
          <a:xfrm>
            <a:off x="3399122" y="4014906"/>
            <a:ext cx="1306147" cy="836442"/>
            <a:chOff x="1792013" y="851337"/>
            <a:chExt cx="1918138" cy="1019505"/>
          </a:xfrm>
        </p:grpSpPr>
        <p:cxnSp>
          <p:nvCxnSpPr>
            <p:cNvPr id="5" name="直線接點 4">
              <a:extLst>
                <a:ext uri="{FF2B5EF4-FFF2-40B4-BE49-F238E27FC236}">
                  <a16:creationId xmlns:a16="http://schemas.microsoft.com/office/drawing/2014/main" id="{8BF1127C-4399-0544-0E17-6A2976AD9674}"/>
                </a:ext>
              </a:extLst>
            </p:cNvPr>
            <p:cNvCxnSpPr>
              <a:cxnSpLocks/>
            </p:cNvCxnSpPr>
            <p:nvPr/>
          </p:nvCxnSpPr>
          <p:spPr>
            <a:xfrm>
              <a:off x="1792013" y="851337"/>
              <a:ext cx="1686910" cy="101950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C9C5CCC1-BB00-2C74-195E-D4C918543D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92013" y="995856"/>
              <a:ext cx="1918138" cy="730469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1244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77506D-852A-27DF-E981-CB0DC5F72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94441"/>
            <a:ext cx="9601200" cy="776452"/>
          </a:xfrm>
        </p:spPr>
        <p:txBody>
          <a:bodyPr/>
          <a:lstStyle/>
          <a:p>
            <a:r>
              <a:rPr kumimoji="1" lang="zh-TW" altLang="en-US" dirty="0"/>
              <a:t>當時為何想參加？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61B70A-9EFF-458B-1C31-1B5B58700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5703" y="970893"/>
            <a:ext cx="10725807" cy="5108028"/>
          </a:xfrm>
        </p:spPr>
        <p:txBody>
          <a:bodyPr>
            <a:normAutofit fontScale="92500" lnSpcReduction="10000"/>
          </a:bodyPr>
          <a:lstStyle/>
          <a:p>
            <a:r>
              <a:rPr kumimoji="1" lang="zh-TW" altLang="en-US" sz="3200" b="1" dirty="0"/>
              <a:t>老師逼迫我</a:t>
            </a:r>
            <a:endParaRPr kumimoji="1" lang="en-US" altLang="zh-TW" sz="3200" b="1" dirty="0"/>
          </a:p>
          <a:p>
            <a:r>
              <a:rPr lang="zh-TW" altLang="en-US" sz="3100" b="1" dirty="0"/>
              <a:t>「對於國際人道法的領域，我一直十分嚮往，希望未來有機會能投入國際人道法、國際人權領域等相關的工作，故藉此機會先來好好認識」想必在諸位心中已有了明確的答案。總而言之，老舊的想法已經過時了。毛澤東曾經說過，人是要有幫助的。荷花雖好，也要綠葉扶持。一個籬笆打三個樁，一個好漢要有三個幫。這段話讓我的心境提高了一個層次。國際人道法必定會成為未來世界的新標準。（幹話，閱讀投影片者請忽略）</a:t>
            </a:r>
            <a:endParaRPr lang="en-US" altLang="zh-TW" sz="3100" b="1" dirty="0"/>
          </a:p>
          <a:p>
            <a:r>
              <a:rPr lang="zh-TW" altLang="en-US" sz="3200" b="1" dirty="0"/>
              <a:t>對領域</a:t>
            </a:r>
            <a:r>
              <a:rPr kumimoji="1" lang="zh-TW" altLang="en-US" sz="3200" b="1" dirty="0"/>
              <a:t>不排斥！也</a:t>
            </a:r>
            <a:r>
              <a:rPr lang="zh-TW" altLang="en-US" sz="3200" b="1" dirty="0"/>
              <a:t>有想嘗試</a:t>
            </a:r>
            <a:endParaRPr lang="en-US" altLang="zh-TW" sz="3200" b="1" dirty="0"/>
          </a:p>
          <a:p>
            <a:r>
              <a:rPr kumimoji="1" lang="zh-TW" altLang="en-US" sz="3200" b="1" dirty="0"/>
              <a:t>希望藉此積累一些經驗</a:t>
            </a:r>
            <a:endParaRPr kumimoji="1" lang="en-US" altLang="zh-TW" sz="3200" b="1" dirty="0"/>
          </a:p>
          <a:p>
            <a:r>
              <a:rPr lang="zh-TW" altLang="en-US" sz="3200" b="1" dirty="0"/>
              <a:t>積陰德？？？？？</a:t>
            </a:r>
            <a:endParaRPr kumimoji="1" lang="en-US" altLang="zh-TW" sz="32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20396D8-04D9-B770-A153-1821B68FB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5044" y="4242833"/>
            <a:ext cx="3279140" cy="242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7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匯流娛樂星聞中華民國105年9月17日星期6 編輯發行:匯流線上網絡新聞社娛樂新聞組: 生活情報/ 第七屆IHL模擬法庭競賽">
            <a:extLst>
              <a:ext uri="{FF2B5EF4-FFF2-40B4-BE49-F238E27FC236}">
                <a16:creationId xmlns:a16="http://schemas.microsoft.com/office/drawing/2014/main" id="{9A29E31A-73C7-0880-E52E-2E1C386AB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946" y="239362"/>
            <a:ext cx="4493468" cy="2976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你知道東京，但你聽過埼玉縣嗎？. 很多人聽過東京，更多人去過東京（邏輯好像很奇怪？），也就是歷史上的江戶，但鮮少人… | by 宋承勳| Medium">
            <a:extLst>
              <a:ext uri="{FF2B5EF4-FFF2-40B4-BE49-F238E27FC236}">
                <a16:creationId xmlns:a16="http://schemas.microsoft.com/office/drawing/2014/main" id="{70FD4240-1BD8-A287-6C1D-76B9A86D5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787" y="1086103"/>
            <a:ext cx="2971800" cy="273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18C82F6-E4B8-C862-54C2-26ACE3248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17636"/>
            <a:ext cx="9601200" cy="1485900"/>
          </a:xfrm>
        </p:spPr>
        <p:txBody>
          <a:bodyPr/>
          <a:lstStyle/>
          <a:p>
            <a:r>
              <a:rPr kumimoji="1" lang="zh-TW" altLang="en-US" dirty="0"/>
              <a:t>參加實益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AF58E2C-E9C0-700C-BCDE-41DBDBE6D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545021"/>
            <a:ext cx="10478814" cy="4795343"/>
          </a:xfrm>
        </p:spPr>
        <p:txBody>
          <a:bodyPr>
            <a:noAutofit/>
          </a:bodyPr>
          <a:lstStyle/>
          <a:p>
            <a:r>
              <a:rPr kumimoji="1" lang="zh-TW" altLang="en-US" sz="3200" b="1" dirty="0"/>
              <a:t>法庭參與經驗</a:t>
            </a:r>
            <a:endParaRPr kumimoji="1" lang="en-US" altLang="zh-TW" sz="3200" b="1" dirty="0"/>
          </a:p>
          <a:p>
            <a:pPr marL="0" indent="0">
              <a:buNone/>
            </a:pPr>
            <a:r>
              <a:rPr lang="zh-TW" altLang="en-US" sz="3200" b="1" dirty="0"/>
              <a:t>   （書狀、程序、答辯）</a:t>
            </a:r>
            <a:endParaRPr lang="en-US" altLang="zh-TW" sz="3200" b="1" dirty="0"/>
          </a:p>
          <a:p>
            <a:r>
              <a:rPr lang="zh-TW" altLang="en-US" sz="3200" b="1" dirty="0"/>
              <a:t>國際法的觀念</a:t>
            </a:r>
            <a:endParaRPr lang="en-US" altLang="zh-TW" sz="3200" b="1" dirty="0"/>
          </a:p>
          <a:p>
            <a:pPr marL="0" indent="0">
              <a:buNone/>
            </a:pPr>
            <a:r>
              <a:rPr lang="zh-TW" altLang="en-US" sz="3200" b="1" dirty="0"/>
              <a:t>   （整體概念＋國際人道法的知識）</a:t>
            </a:r>
            <a:endParaRPr lang="en-US" altLang="zh-TW" sz="3200" b="1" dirty="0"/>
          </a:p>
          <a:p>
            <a:r>
              <a:rPr lang="zh-TW" altLang="en-US" sz="3200" b="1" dirty="0"/>
              <a:t>國際事件敏感度</a:t>
            </a:r>
            <a:endParaRPr lang="en-US" altLang="zh-TW" sz="3200" b="1" dirty="0"/>
          </a:p>
          <a:p>
            <a:r>
              <a:rPr lang="zh-TW" altLang="en-US" sz="3200" b="1" dirty="0"/>
              <a:t>英文變好</a:t>
            </a:r>
            <a:endParaRPr lang="en-US" altLang="zh-TW" sz="3200" b="1" dirty="0"/>
          </a:p>
          <a:p>
            <a:r>
              <a:rPr lang="zh-TW" altLang="en-US" sz="3200" b="1" dirty="0"/>
              <a:t>認識這個領域的其他人（實體）</a:t>
            </a:r>
            <a:endParaRPr lang="en-US" altLang="zh-TW" sz="3200" b="1" dirty="0"/>
          </a:p>
          <a:p>
            <a:endParaRPr kumimoji="1" lang="en-US" altLang="zh-TW" sz="3200" b="1" dirty="0"/>
          </a:p>
          <a:p>
            <a:pPr marL="0" indent="0">
              <a:buNone/>
            </a:pPr>
            <a:r>
              <a:rPr lang="zh-TW" altLang="en-US" sz="3200" b="1" dirty="0"/>
              <a:t>   </a:t>
            </a:r>
            <a:endParaRPr kumimoji="1" lang="zh-TW" altLang="en-US" sz="3200" b="1" dirty="0"/>
          </a:p>
        </p:txBody>
      </p:sp>
      <p:pic>
        <p:nvPicPr>
          <p:cNvPr id="3078" name="Picture 6" descr="全球新冷戰將再起？烏俄對峙瀕戰爭邊緣美國及北約盟國加入壓陣- 新聞- Rti 中央廣播電臺">
            <a:extLst>
              <a:ext uri="{FF2B5EF4-FFF2-40B4-BE49-F238E27FC236}">
                <a16:creationId xmlns:a16="http://schemas.microsoft.com/office/drawing/2014/main" id="{1EDEB290-D0C1-F7BD-6204-1B6C70BC5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621" y="2003536"/>
            <a:ext cx="3930869" cy="241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986FEB29-9B39-5DBF-847F-981861EB4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179" y="4207285"/>
            <a:ext cx="4195408" cy="240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橢圓 3">
            <a:extLst>
              <a:ext uri="{FF2B5EF4-FFF2-40B4-BE49-F238E27FC236}">
                <a16:creationId xmlns:a16="http://schemas.microsoft.com/office/drawing/2014/main" id="{ACAB2CAA-B802-38C7-E115-2D5FAC89090A}"/>
              </a:ext>
            </a:extLst>
          </p:cNvPr>
          <p:cNvSpPr/>
          <p:nvPr/>
        </p:nvSpPr>
        <p:spPr>
          <a:xfrm>
            <a:off x="7704084" y="4160778"/>
            <a:ext cx="830317" cy="7882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47DB1CAF-0251-DE11-A924-3215D8CAB8B5}"/>
              </a:ext>
            </a:extLst>
          </p:cNvPr>
          <p:cNvSpPr/>
          <p:nvPr/>
        </p:nvSpPr>
        <p:spPr>
          <a:xfrm>
            <a:off x="10941270" y="5818099"/>
            <a:ext cx="830317" cy="7882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74003477-A841-CA56-DC55-83A7C28A7BFD}"/>
              </a:ext>
            </a:extLst>
          </p:cNvPr>
          <p:cNvSpPr/>
          <p:nvPr/>
        </p:nvSpPr>
        <p:spPr>
          <a:xfrm>
            <a:off x="9879726" y="5827856"/>
            <a:ext cx="830317" cy="7882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5C5AF461-CDAE-7265-C14E-A9853BF52DDA}"/>
              </a:ext>
            </a:extLst>
          </p:cNvPr>
          <p:cNvSpPr/>
          <p:nvPr/>
        </p:nvSpPr>
        <p:spPr>
          <a:xfrm>
            <a:off x="8864588" y="5827856"/>
            <a:ext cx="830317" cy="7882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2782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DCE76E0-B98A-C4CB-E80D-631CCB339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可能的擔憂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1B8FA8-7314-D88E-44DA-A157703D1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65586"/>
            <a:ext cx="9601200" cy="3581400"/>
          </a:xfrm>
        </p:spPr>
        <p:txBody>
          <a:bodyPr>
            <a:normAutofit/>
          </a:bodyPr>
          <a:lstStyle/>
          <a:p>
            <a:r>
              <a:rPr lang="en-US" altLang="zh-TW" sz="3200" b="1" dirty="0"/>
              <a:t>Lording</a:t>
            </a:r>
            <a:r>
              <a:rPr lang="zh-TW" altLang="en-US" sz="3200" b="1" dirty="0"/>
              <a:t> 如何？</a:t>
            </a:r>
            <a:br>
              <a:rPr lang="en-US" altLang="zh-TW" sz="3200" b="1" dirty="0"/>
            </a:br>
            <a:r>
              <a:rPr lang="zh-TW" altLang="en-US" sz="3200" b="1" dirty="0"/>
              <a:t>                    </a:t>
            </a:r>
            <a:r>
              <a:rPr lang="en-US" altLang="zh-TW" sz="3200" b="1" dirty="0"/>
              <a:t>Workload</a:t>
            </a:r>
          </a:p>
          <a:p>
            <a:pPr lvl="1">
              <a:buFont typeface="Wingdings" pitchFamily="2" charset="2"/>
              <a:buChar char="u"/>
            </a:pPr>
            <a:r>
              <a:rPr lang="zh-TW" altLang="en-US" sz="2800" b="1" dirty="0"/>
              <a:t>最不人道         </a:t>
            </a:r>
            <a:r>
              <a:rPr lang="en-US" altLang="zh-TW" sz="2800" b="1" dirty="0"/>
              <a:t>10</a:t>
            </a:r>
            <a:r>
              <a:rPr lang="zh-TW" altLang="en-US" sz="2800" b="1" dirty="0"/>
              <a:t>、</a:t>
            </a:r>
            <a:r>
              <a:rPr lang="en-US" altLang="zh-TW" sz="2800" b="1" dirty="0"/>
              <a:t>11</a:t>
            </a:r>
            <a:r>
              <a:rPr lang="zh-TW" altLang="en-US" sz="2800" b="1" dirty="0"/>
              <a:t>月</a:t>
            </a:r>
            <a:endParaRPr lang="en-US" altLang="zh-TW" sz="2800" b="1" dirty="0"/>
          </a:p>
          <a:p>
            <a:r>
              <a:rPr kumimoji="1" lang="zh-TW" altLang="en-US" sz="3200" b="1" dirty="0"/>
              <a:t>辯論講不贏</a:t>
            </a:r>
            <a:endParaRPr kumimoji="1" lang="en-US" altLang="zh-TW" sz="3200" b="1" dirty="0"/>
          </a:p>
          <a:p>
            <a:r>
              <a:rPr lang="zh-TW" altLang="en-US" sz="3200" b="1" dirty="0"/>
              <a:t>英文不好？</a:t>
            </a:r>
            <a:endParaRPr lang="en-US" altLang="zh-TW" sz="3200" b="1" dirty="0"/>
          </a:p>
          <a:p>
            <a:pPr lvl="1">
              <a:buFont typeface="Wingdings" pitchFamily="2" charset="2"/>
              <a:buChar char="u"/>
            </a:pPr>
            <a:r>
              <a:rPr lang="zh-TW" altLang="en-US" sz="2800" b="1" dirty="0"/>
              <a:t>上一屆的英文白癡技術指導</a:t>
            </a:r>
            <a:endParaRPr lang="en-US" altLang="zh-TW" sz="2800" b="1" dirty="0"/>
          </a:p>
          <a:p>
            <a:endParaRPr kumimoji="1" lang="zh-TW" altLang="en-US" sz="3200" b="1" dirty="0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EE72FB7C-C8A2-8595-EF91-D979FD5E5FF5}"/>
              </a:ext>
            </a:extLst>
          </p:cNvPr>
          <p:cNvGrpSpPr/>
          <p:nvPr/>
        </p:nvGrpSpPr>
        <p:grpSpPr>
          <a:xfrm rot="21011993">
            <a:off x="1655378" y="1584555"/>
            <a:ext cx="1918138" cy="1019505"/>
            <a:chOff x="1792013" y="851337"/>
            <a:chExt cx="1918138" cy="1019505"/>
          </a:xfrm>
        </p:grpSpPr>
        <p:cxnSp>
          <p:nvCxnSpPr>
            <p:cNvPr id="5" name="直線接點 4">
              <a:extLst>
                <a:ext uri="{FF2B5EF4-FFF2-40B4-BE49-F238E27FC236}">
                  <a16:creationId xmlns:a16="http://schemas.microsoft.com/office/drawing/2014/main" id="{6B161682-96F6-BDD9-5A89-51CC29724440}"/>
                </a:ext>
              </a:extLst>
            </p:cNvPr>
            <p:cNvCxnSpPr>
              <a:cxnSpLocks/>
            </p:cNvCxnSpPr>
            <p:nvPr/>
          </p:nvCxnSpPr>
          <p:spPr>
            <a:xfrm>
              <a:off x="1792013" y="851337"/>
              <a:ext cx="1686910" cy="101950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20CEC9AB-85AE-E600-27C8-F64EF9D132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92013" y="995856"/>
              <a:ext cx="1918138" cy="730469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向右箭號 6">
            <a:extLst>
              <a:ext uri="{FF2B5EF4-FFF2-40B4-BE49-F238E27FC236}">
                <a16:creationId xmlns:a16="http://schemas.microsoft.com/office/drawing/2014/main" id="{3D51F153-9F74-D05F-D4FF-2BCB4DE2EA59}"/>
              </a:ext>
            </a:extLst>
          </p:cNvPr>
          <p:cNvSpPr/>
          <p:nvPr/>
        </p:nvSpPr>
        <p:spPr>
          <a:xfrm>
            <a:off x="3039284" y="2423630"/>
            <a:ext cx="758297" cy="33623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8" name="向右箭號 7">
            <a:extLst>
              <a:ext uri="{FF2B5EF4-FFF2-40B4-BE49-F238E27FC236}">
                <a16:creationId xmlns:a16="http://schemas.microsoft.com/office/drawing/2014/main" id="{078B2100-3E0E-DC92-9339-EB37EAA9ACA0}"/>
              </a:ext>
            </a:extLst>
          </p:cNvPr>
          <p:cNvSpPr/>
          <p:nvPr/>
        </p:nvSpPr>
        <p:spPr>
          <a:xfrm>
            <a:off x="3979040" y="2915656"/>
            <a:ext cx="519601" cy="33623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6817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3B7935-AC18-2E4C-AE2D-54B00492E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3282695" cy="14859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kumimoji="1" lang="zh-TW" altLang="en-US" cap="all" dirty="0"/>
              <a:t>總體心得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4222D7C8-7F1D-7925-D4E6-A7A85EBB13C0}"/>
              </a:ext>
            </a:extLst>
          </p:cNvPr>
          <p:cNvSpPr txBox="1"/>
          <p:nvPr/>
        </p:nvSpPr>
        <p:spPr>
          <a:xfrm>
            <a:off x="822895" y="2895601"/>
            <a:ext cx="6253089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84048" indent="-384048" defTabSz="914400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</a:pPr>
            <a:r>
              <a:rPr kumimoji="1" lang="zh-TW" altLang="en-US" b="1" i="1" dirty="0">
                <a:solidFill>
                  <a:schemeClr val="tx2"/>
                </a:solidFill>
              </a:rPr>
              <a:t>「我發現了自己接觸國際法的更多可能性」（宇寬，</a:t>
            </a:r>
            <a:r>
              <a:rPr kumimoji="1" lang="en-US" altLang="zh-TW" b="1" i="1" dirty="0">
                <a:solidFill>
                  <a:schemeClr val="tx2"/>
                </a:solidFill>
              </a:rPr>
              <a:t>2021</a:t>
            </a:r>
            <a:r>
              <a:rPr kumimoji="1" lang="zh-TW" altLang="en-US" b="1" i="1" dirty="0">
                <a:solidFill>
                  <a:schemeClr val="tx2"/>
                </a:solidFill>
              </a:rPr>
              <a:t>）</a:t>
            </a:r>
          </a:p>
        </p:txBody>
      </p:sp>
      <p:pic>
        <p:nvPicPr>
          <p:cNvPr id="2050" name="Picture 2" descr="2019 靈學大師上課心得- 達輝( 2019.08.30) - 真圓身心靈成長中心">
            <a:extLst>
              <a:ext uri="{FF2B5EF4-FFF2-40B4-BE49-F238E27FC236}">
                <a16:creationId xmlns:a16="http://schemas.microsoft.com/office/drawing/2014/main" id="{0AB768BE-1A93-3D9A-6F61-73FAFD127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94266" y="970671"/>
            <a:ext cx="4529956" cy="451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949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59432" y="1690482"/>
            <a:ext cx="8872615" cy="2098226"/>
          </a:xfrm>
        </p:spPr>
        <p:txBody>
          <a:bodyPr/>
          <a:lstStyle/>
          <a:p>
            <a:r>
              <a:rPr kumimoji="1" lang="zh-TW" altLang="en-US" b="1" dirty="0"/>
              <a:t>國際人道法模擬法庭</a:t>
            </a:r>
            <a:endParaRPr kumimoji="1" lang="ja-JP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679904" y="4130451"/>
            <a:ext cx="6831673" cy="1086237"/>
          </a:xfrm>
        </p:spPr>
        <p:txBody>
          <a:bodyPr>
            <a:normAutofit/>
          </a:bodyPr>
          <a:lstStyle/>
          <a:p>
            <a:r>
              <a:rPr kumimoji="1" lang="en-US" altLang="ja-JP" sz="3200" dirty="0"/>
              <a:t>Researcher</a:t>
            </a:r>
            <a:r>
              <a:rPr kumimoji="1" lang="zh-TW" altLang="en-US" sz="3200" dirty="0"/>
              <a:t> </a:t>
            </a:r>
            <a:r>
              <a:rPr lang="ja-JP" altLang="en-US" sz="3200"/>
              <a:t>分享</a:t>
            </a:r>
            <a:r>
              <a:rPr lang="en-US" altLang="ja-JP" sz="3200" dirty="0"/>
              <a:t> / </a:t>
            </a:r>
            <a:r>
              <a:rPr lang="ja-JP" altLang="en-US" sz="3200"/>
              <a:t>艾楷勛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134004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F79084-E805-48DA-8EAC-CD5FD493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FDBC02-48C1-48B7-BF61-2D10CC72F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62AAD0-42E1-4737-9C88-868AC0C1D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8A582B3-A3B3-49D5-BBF0-98FEA4C2F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E143F64-D44C-4123-A2E1-FEC1C3F30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7DB13B9-D0D4-4393-AFAB-2B39448B2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01851A2-7696-344D-E850-E37489CCFA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60" r="1" b="1482"/>
          <a:stretch/>
        </p:blipFill>
        <p:spPr>
          <a:xfrm>
            <a:off x="160867" y="160867"/>
            <a:ext cx="11870265" cy="653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345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B74091-09FE-44AF-8325-7FE6E175F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2858" y="4736961"/>
            <a:ext cx="10720685" cy="936769"/>
          </a:xfrm>
        </p:spPr>
        <p:txBody>
          <a:bodyPr>
            <a:normAutofit/>
          </a:bodyPr>
          <a:lstStyle/>
          <a:p>
            <a:r>
              <a:rPr kumimoji="1" lang="ja-JP" altLang="en-US" sz="4800" b="1"/>
              <a:t>Ｑ＆Ａ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52857" y="5673730"/>
            <a:ext cx="10731565" cy="50935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2000" b="1"/>
              <a:t>～～謝謝大家～～</a:t>
            </a:r>
          </a:p>
        </p:txBody>
      </p:sp>
      <p:pic>
        <p:nvPicPr>
          <p:cNvPr id="5" name="圖片 4" descr="一張含有 個人, 室內, 擺姿勢, 直立的 的圖片&#10;&#10;自動產生的描述">
            <a:extLst>
              <a:ext uri="{FF2B5EF4-FFF2-40B4-BE49-F238E27FC236}">
                <a16:creationId xmlns:a16="http://schemas.microsoft.com/office/drawing/2014/main" id="{2A0A0311-DB3D-F578-26D6-61D8FC6663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22284" b="31925"/>
          <a:stretch/>
        </p:blipFill>
        <p:spPr>
          <a:xfrm>
            <a:off x="20" y="10"/>
            <a:ext cx="12191980" cy="4187119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F30CCEB-94C4-4F72-BA5A-9CEA853022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434936" y="4446551"/>
            <a:ext cx="1957171" cy="1103687"/>
          </a:xfrm>
          <a:custGeom>
            <a:avLst/>
            <a:gdLst>
              <a:gd name="connsiteX0" fmla="*/ 2017702 w 2017702"/>
              <a:gd name="connsiteY0" fmla="*/ 1137821 h 1137821"/>
              <a:gd name="connsiteX1" fmla="*/ 404 w 2017702"/>
              <a:gd name="connsiteY1" fmla="*/ 1137821 h 1137821"/>
              <a:gd name="connsiteX2" fmla="*/ 0 w 2017702"/>
              <a:gd name="connsiteY2" fmla="*/ 900216 h 1137821"/>
              <a:gd name="connsiteX3" fmla="*/ 1767759 w 2017702"/>
              <a:gd name="connsiteY3" fmla="*/ 901031 h 1137821"/>
              <a:gd name="connsiteX4" fmla="*/ 1767759 w 2017702"/>
              <a:gd name="connsiteY4" fmla="*/ 0 h 1137821"/>
              <a:gd name="connsiteX5" fmla="*/ 2017702 w 2017702"/>
              <a:gd name="connsiteY5" fmla="*/ 0 h 1137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7702" h="1137821">
                <a:moveTo>
                  <a:pt x="2017702" y="1137821"/>
                </a:moveTo>
                <a:lnTo>
                  <a:pt x="404" y="1137821"/>
                </a:lnTo>
                <a:cubicBezTo>
                  <a:pt x="-404" y="1055814"/>
                  <a:pt x="807" y="982224"/>
                  <a:pt x="0" y="900216"/>
                </a:cubicBezTo>
                <a:lnTo>
                  <a:pt x="1767759" y="901031"/>
                </a:lnTo>
                <a:lnTo>
                  <a:pt x="1767759" y="0"/>
                </a:lnTo>
                <a:lnTo>
                  <a:pt x="2017702" y="0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DE1A94F-CC8B-4954-97A7-ADD4F300D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796837" y="5311230"/>
            <a:ext cx="2042265" cy="1213486"/>
          </a:xfrm>
          <a:custGeom>
            <a:avLst/>
            <a:gdLst>
              <a:gd name="connsiteX0" fmla="*/ 1844618 w 2105428"/>
              <a:gd name="connsiteY0" fmla="*/ 0 h 1251016"/>
              <a:gd name="connsiteX1" fmla="*/ 2105428 w 2105428"/>
              <a:gd name="connsiteY1" fmla="*/ 0 h 1251016"/>
              <a:gd name="connsiteX2" fmla="*/ 2105428 w 2105428"/>
              <a:gd name="connsiteY2" fmla="*/ 1251016 h 1251016"/>
              <a:gd name="connsiteX3" fmla="*/ 421 w 2105428"/>
              <a:gd name="connsiteY3" fmla="*/ 1251016 h 1251016"/>
              <a:gd name="connsiteX4" fmla="*/ 0 w 2105428"/>
              <a:gd name="connsiteY4" fmla="*/ 1003081 h 1251016"/>
              <a:gd name="connsiteX5" fmla="*/ 1844618 w 2105428"/>
              <a:gd name="connsiteY5" fmla="*/ 1003931 h 125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5428" h="1251016">
                <a:moveTo>
                  <a:pt x="1844618" y="0"/>
                </a:moveTo>
                <a:lnTo>
                  <a:pt x="2105428" y="0"/>
                </a:lnTo>
                <a:lnTo>
                  <a:pt x="2105428" y="1251016"/>
                </a:lnTo>
                <a:lnTo>
                  <a:pt x="421" y="1251016"/>
                </a:lnTo>
                <a:cubicBezTo>
                  <a:pt x="-421" y="1165443"/>
                  <a:pt x="842" y="1088654"/>
                  <a:pt x="0" y="1003081"/>
                </a:cubicBezTo>
                <a:lnTo>
                  <a:pt x="1844618" y="1003931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824628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59432" y="1690482"/>
            <a:ext cx="8872615" cy="2098226"/>
          </a:xfrm>
        </p:spPr>
        <p:txBody>
          <a:bodyPr/>
          <a:lstStyle/>
          <a:p>
            <a:r>
              <a:rPr kumimoji="1" lang="zh-TW" altLang="en-US" b="1" dirty="0"/>
              <a:t>國際人道法模擬法庭</a:t>
            </a:r>
            <a:endParaRPr kumimoji="1" lang="ja-JP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679904" y="4130451"/>
            <a:ext cx="6831673" cy="1086237"/>
          </a:xfrm>
        </p:spPr>
        <p:txBody>
          <a:bodyPr>
            <a:normAutofit/>
          </a:bodyPr>
          <a:lstStyle/>
          <a:p>
            <a:r>
              <a:rPr kumimoji="1" lang="ja-JP" altLang="en-US" sz="3200" b="1"/>
              <a:t>老師分享：李怡俐老師</a:t>
            </a:r>
            <a:endParaRPr kumimoji="1" lang="ja-JP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503536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59432" y="1690482"/>
            <a:ext cx="8872615" cy="2098226"/>
          </a:xfrm>
        </p:spPr>
        <p:txBody>
          <a:bodyPr/>
          <a:lstStyle/>
          <a:p>
            <a:r>
              <a:rPr kumimoji="1" lang="zh-TW" altLang="en-US" b="1" dirty="0"/>
              <a:t>國際人道法模擬法庭</a:t>
            </a:r>
            <a:endParaRPr kumimoji="1" lang="ja-JP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679904" y="4130451"/>
            <a:ext cx="6831673" cy="1086237"/>
          </a:xfrm>
        </p:spPr>
        <p:txBody>
          <a:bodyPr>
            <a:normAutofit/>
          </a:bodyPr>
          <a:lstStyle/>
          <a:p>
            <a:r>
              <a:rPr kumimoji="1" lang="ja-JP" altLang="en-US" sz="3200" b="1" i="1"/>
              <a:t>～</a:t>
            </a:r>
            <a:r>
              <a:rPr kumimoji="1" lang="en-US" altLang="ja-JP" sz="3200" b="1" i="1" dirty="0"/>
              <a:t>IHL</a:t>
            </a:r>
            <a:r>
              <a:rPr kumimoji="1" lang="ja-JP" altLang="en-US" sz="3200" b="1" i="1"/>
              <a:t>小測驗～</a:t>
            </a:r>
            <a:endParaRPr kumimoji="1" lang="ja-JP" altLang="en-US" sz="3200" b="1" i="1" dirty="0"/>
          </a:p>
        </p:txBody>
      </p:sp>
    </p:spTree>
    <p:extLst>
      <p:ext uri="{BB962C8B-B14F-4D97-AF65-F5344CB8AC3E}">
        <p14:creationId xmlns:p14="http://schemas.microsoft.com/office/powerpoint/2010/main" val="2309361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59432" y="1690482"/>
            <a:ext cx="8872615" cy="2098226"/>
          </a:xfrm>
        </p:spPr>
        <p:txBody>
          <a:bodyPr/>
          <a:lstStyle/>
          <a:p>
            <a:r>
              <a:rPr kumimoji="1" lang="zh-TW" altLang="en-US" b="1" dirty="0"/>
              <a:t>國際人道法模擬法庭</a:t>
            </a:r>
            <a:endParaRPr kumimoji="1" lang="ja-JP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333062" y="4081281"/>
            <a:ext cx="7693806" cy="1086237"/>
          </a:xfrm>
        </p:spPr>
        <p:txBody>
          <a:bodyPr>
            <a:normAutofit/>
          </a:bodyPr>
          <a:lstStyle/>
          <a:p>
            <a:r>
              <a:rPr kumimoji="1" lang="zh-TW" altLang="en-US" sz="3200" b="1" dirty="0"/>
              <a:t>隊伍組成、比賽內容與題目結構</a:t>
            </a:r>
            <a:r>
              <a:rPr kumimoji="1" lang="en-US" altLang="zh-TW" sz="3200" b="1" dirty="0"/>
              <a:t> / </a:t>
            </a:r>
            <a:r>
              <a:rPr kumimoji="1" lang="zh-TW" altLang="en-US" sz="3200" b="1" dirty="0"/>
              <a:t>朱廷峻</a:t>
            </a:r>
            <a:endParaRPr kumimoji="1" lang="ja-JP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319609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34142" y="293914"/>
            <a:ext cx="9601200" cy="1485900"/>
          </a:xfrm>
        </p:spPr>
        <p:txBody>
          <a:bodyPr/>
          <a:lstStyle/>
          <a:p>
            <a:r>
              <a:rPr kumimoji="1" lang="zh-TW" altLang="en-US" dirty="0"/>
              <a:t>隊伍組成</a:t>
            </a:r>
            <a:endParaRPr kumimoji="1" lang="ja-JP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03514" y="1513113"/>
            <a:ext cx="10874829" cy="4833257"/>
          </a:xfrm>
        </p:spPr>
        <p:txBody>
          <a:bodyPr>
            <a:normAutofit/>
          </a:bodyPr>
          <a:lstStyle/>
          <a:p>
            <a:r>
              <a:rPr lang="en-US" altLang="zh-TW" sz="3200" dirty="0"/>
              <a:t>2</a:t>
            </a:r>
            <a:r>
              <a:rPr lang="zh-TW" altLang="en-US" sz="3200" dirty="0"/>
              <a:t>位 </a:t>
            </a:r>
            <a:r>
              <a:rPr lang="en-US" altLang="zh-TW" sz="3200" dirty="0" err="1"/>
              <a:t>Mooter</a:t>
            </a:r>
            <a:r>
              <a:rPr lang="zh-TW" altLang="en-US" sz="3200" dirty="0"/>
              <a:t>（辯士）</a:t>
            </a:r>
            <a:endParaRPr lang="en-US" altLang="zh-TW" sz="3200" dirty="0"/>
          </a:p>
          <a:p>
            <a:pPr marL="0" indent="0">
              <a:buNone/>
            </a:pPr>
            <a:r>
              <a:rPr kumimoji="1" lang="en-US" altLang="zh-TW" dirty="0" err="1"/>
              <a:t>Mooters</a:t>
            </a:r>
            <a:r>
              <a:rPr kumimoji="1" lang="zh-TW" altLang="en-US" dirty="0"/>
              <a:t>負責實際上場辯論、訴狀撰寫，比賽全程都會參與，會按階段輪流說話。</a:t>
            </a:r>
            <a:endParaRPr kumimoji="1" lang="en-US" altLang="zh-TW" dirty="0"/>
          </a:p>
          <a:p>
            <a:endParaRPr kumimoji="1" lang="en-US" altLang="zh-TW" sz="3200" dirty="0"/>
          </a:p>
          <a:p>
            <a:r>
              <a:rPr kumimoji="1" lang="en-US" altLang="zh-TW" sz="3200" dirty="0"/>
              <a:t>1</a:t>
            </a:r>
            <a:r>
              <a:rPr kumimoji="1" lang="zh-TW" altLang="en-US" sz="3200" dirty="0"/>
              <a:t>位 </a:t>
            </a:r>
            <a:r>
              <a:rPr kumimoji="1" lang="en-US" altLang="zh-TW" sz="3200" dirty="0"/>
              <a:t>Researcher</a:t>
            </a:r>
            <a:r>
              <a:rPr kumimoji="1" lang="zh-TW" altLang="en-US" sz="3200" dirty="0"/>
              <a:t>（研究員）</a:t>
            </a:r>
            <a:endParaRPr kumimoji="1" lang="en-US" altLang="zh-TW" sz="3200" dirty="0"/>
          </a:p>
          <a:p>
            <a:pPr marL="0" indent="0">
              <a:lnSpc>
                <a:spcPct val="150000"/>
              </a:lnSpc>
              <a:buNone/>
            </a:pPr>
            <a:r>
              <a:rPr kumimoji="1" lang="en-US" altLang="zh-TW" dirty="0"/>
              <a:t>Researcher</a:t>
            </a:r>
            <a:r>
              <a:rPr kumimoji="1" lang="zh-TW" altLang="en-US" dirty="0"/>
              <a:t>負責協助訴狀撰寫、研究辯論的策略，同樣全程會參與，但在比賽時不能說話。</a:t>
            </a:r>
            <a:endParaRPr kumimoji="1" lang="en-US" altLang="zh-TW" dirty="0"/>
          </a:p>
          <a:p>
            <a:pPr marL="0" indent="0">
              <a:lnSpc>
                <a:spcPct val="150000"/>
              </a:lnSpc>
              <a:buNone/>
            </a:pPr>
            <a:endParaRPr kumimoji="1" lang="en-US" altLang="zh-TW" dirty="0"/>
          </a:p>
          <a:p>
            <a:r>
              <a:rPr kumimoji="1" lang="en-US" altLang="ja-JP" sz="3200" dirty="0"/>
              <a:t>1</a:t>
            </a:r>
            <a:r>
              <a:rPr kumimoji="1" lang="zh-TW" altLang="en-US" sz="3200" dirty="0"/>
              <a:t>位 </a:t>
            </a:r>
            <a:r>
              <a:rPr kumimoji="1" lang="en-US" altLang="zh-TW" sz="3200" dirty="0"/>
              <a:t>Team Coach</a:t>
            </a:r>
            <a:r>
              <a:rPr kumimoji="1" lang="zh-TW" altLang="en-US" sz="3200" dirty="0"/>
              <a:t>（教練）</a:t>
            </a:r>
            <a:endParaRPr kumimoji="1" lang="en-US" altLang="zh-TW" sz="3200" dirty="0"/>
          </a:p>
          <a:p>
            <a:pPr marL="0" indent="0">
              <a:buNone/>
            </a:pPr>
            <a:r>
              <a:rPr lang="en-US" altLang="zh-TW" dirty="0"/>
              <a:t>Team Coach</a:t>
            </a:r>
            <a:r>
              <a:rPr lang="zh-TW" altLang="en-US" dirty="0"/>
              <a:t>通常是老師，會協助訴狀的編修與協助</a:t>
            </a:r>
            <a:r>
              <a:rPr lang="en-US" altLang="zh-TW" dirty="0" err="1"/>
              <a:t>Mooter</a:t>
            </a:r>
            <a:r>
              <a:rPr lang="zh-TW" altLang="en-US" dirty="0"/>
              <a:t>練習，不能進入比賽會議室（現場）。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44128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34142" y="293914"/>
            <a:ext cx="9601200" cy="1485900"/>
          </a:xfrm>
        </p:spPr>
        <p:txBody>
          <a:bodyPr/>
          <a:lstStyle/>
          <a:p>
            <a:r>
              <a:rPr lang="zh-TW" altLang="en-US" dirty="0"/>
              <a:t>比賽內容</a:t>
            </a:r>
            <a:endParaRPr kumimoji="1" lang="ja-JP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8155" y="1418896"/>
            <a:ext cx="11011087" cy="429694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</a:pPr>
            <a:r>
              <a:rPr kumimoji="1" lang="zh-TW" altLang="en-US" sz="6400" dirty="0"/>
              <a:t>比賽會以一個實體的案件作為題目，模擬真實的國際刑事法院</a:t>
            </a:r>
            <a:r>
              <a:rPr kumimoji="1" lang="en-US" altLang="zh-TW" sz="6400" dirty="0"/>
              <a:t>(International Criminal Court, ICC)</a:t>
            </a:r>
            <a:r>
              <a:rPr kumimoji="1" lang="zh-TW" altLang="en-US" sz="6400" dirty="0"/>
              <a:t>的起訴流程，討論模擬案件的被告是否可能有罪而值得起訴。</a:t>
            </a:r>
            <a:endParaRPr kumimoji="1" lang="en-US" altLang="zh-TW" sz="6400" dirty="0"/>
          </a:p>
          <a:p>
            <a:pPr marL="0" indent="0">
              <a:lnSpc>
                <a:spcPct val="150000"/>
              </a:lnSpc>
              <a:buNone/>
            </a:pPr>
            <a:endParaRPr kumimoji="1" lang="en-US" altLang="zh-TW" sz="6400" dirty="0"/>
          </a:p>
          <a:p>
            <a:pPr>
              <a:lnSpc>
                <a:spcPct val="150000"/>
              </a:lnSpc>
            </a:pPr>
            <a:r>
              <a:rPr kumimoji="1" lang="zh-TW" altLang="en-US" sz="6400" dirty="0"/>
              <a:t>通常會於暑假前確定隊伍組成後暑假開始練習，研究國際刑事法院</a:t>
            </a:r>
            <a:r>
              <a:rPr kumimoji="1" lang="zh-TW" altLang="en-US" sz="6400" b="1" dirty="0">
                <a:solidFill>
                  <a:srgbClr val="FF0000"/>
                </a:solidFill>
              </a:rPr>
              <a:t>羅馬規約</a:t>
            </a:r>
            <a:r>
              <a:rPr kumimoji="1" lang="en-US" altLang="zh-TW" sz="6400" b="1" dirty="0">
                <a:solidFill>
                  <a:srgbClr val="FF0000"/>
                </a:solidFill>
              </a:rPr>
              <a:t>(Rome Statute)</a:t>
            </a:r>
            <a:r>
              <a:rPr kumimoji="1" lang="zh-TW" altLang="en-US" sz="6400" dirty="0"/>
              <a:t>以及國際人道法（包含</a:t>
            </a:r>
            <a:r>
              <a:rPr kumimoji="1" lang="zh-TW" altLang="en-US" sz="6400" b="1" dirty="0">
                <a:solidFill>
                  <a:srgbClr val="FF0000"/>
                </a:solidFill>
              </a:rPr>
              <a:t>日內瓦公約</a:t>
            </a:r>
            <a:r>
              <a:rPr kumimoji="1" lang="zh-TW" altLang="en-US" sz="6400" dirty="0"/>
              <a:t>、海牙公約、</a:t>
            </a:r>
            <a:r>
              <a:rPr kumimoji="1" lang="zh-TW" altLang="en-US" sz="6400" b="1" dirty="0">
                <a:solidFill>
                  <a:srgbClr val="FF0000"/>
                </a:solidFill>
              </a:rPr>
              <a:t>判例法</a:t>
            </a:r>
            <a:r>
              <a:rPr kumimoji="1" lang="zh-TW" altLang="en-US" sz="6400" dirty="0"/>
              <a:t>與習慣法）以及</a:t>
            </a:r>
            <a:r>
              <a:rPr kumimoji="1" lang="zh-TW" altLang="en-US" sz="6400" b="1" dirty="0">
                <a:solidFill>
                  <a:srgbClr val="FF0000"/>
                </a:solidFill>
              </a:rPr>
              <a:t>國際刑事法院基本的原理原則</a:t>
            </a:r>
            <a:r>
              <a:rPr kumimoji="1" lang="zh-TW" altLang="en-US" sz="6400" dirty="0"/>
              <a:t>，並於大約於</a:t>
            </a:r>
            <a:r>
              <a:rPr kumimoji="1" lang="en-US" altLang="zh-TW" sz="6400" dirty="0"/>
              <a:t>9~10</a:t>
            </a:r>
            <a:r>
              <a:rPr kumimoji="1" lang="zh-TW" altLang="en-US" sz="6400" dirty="0"/>
              <a:t>月開始研究並撰寫訴狀，完成訴狀的後就必須開始進行口說練習，建議大概至少要留差不多一個月的口說練習時間。</a:t>
            </a:r>
            <a:endParaRPr kumimoji="1" lang="en-US" altLang="zh-TW" sz="6400" dirty="0"/>
          </a:p>
          <a:p>
            <a:pPr marL="0" indent="0">
              <a:lnSpc>
                <a:spcPct val="150000"/>
              </a:lnSpc>
              <a:buNone/>
            </a:pPr>
            <a:endParaRPr kumimoji="1" lang="en-US" altLang="zh-TW" sz="6400" dirty="0"/>
          </a:p>
          <a:p>
            <a:pPr>
              <a:lnSpc>
                <a:spcPct val="150000"/>
              </a:lnSpc>
            </a:pPr>
            <a:r>
              <a:rPr kumimoji="1" lang="en-US" altLang="zh-TW" sz="6400" dirty="0"/>
              <a:t>10</a:t>
            </a:r>
            <a:r>
              <a:rPr kumimoji="1" lang="zh-TW" altLang="en-US" sz="6400" dirty="0"/>
              <a:t>月初報名截止後，參賽隊伍要先在大約</a:t>
            </a:r>
            <a:r>
              <a:rPr kumimoji="1" lang="en-US" altLang="zh-TW" sz="6400" dirty="0"/>
              <a:t>10</a:t>
            </a:r>
            <a:r>
              <a:rPr kumimoji="1" lang="zh-TW" altLang="en-US" sz="6400" dirty="0"/>
              <a:t>月底左右繳交訴狀</a:t>
            </a:r>
            <a:r>
              <a:rPr kumimoji="1" lang="en-US" altLang="zh-TW" sz="6400" dirty="0"/>
              <a:t>(Memorial)</a:t>
            </a:r>
            <a:r>
              <a:rPr kumimoji="1" lang="zh-TW" altLang="en-US" sz="6400" dirty="0"/>
              <a:t>，交出去的訴狀共兩份，要分別作為控方與辯方各撰寫一份，</a:t>
            </a:r>
            <a:r>
              <a:rPr kumimoji="1" lang="zh-TW" altLang="en-US" sz="6400" b="1" dirty="0">
                <a:solidFill>
                  <a:srgbClr val="FF0000"/>
                </a:solidFill>
              </a:rPr>
              <a:t>字數不得超過</a:t>
            </a:r>
            <a:r>
              <a:rPr kumimoji="1" lang="en-US" altLang="zh-TW" sz="6400" b="1" dirty="0">
                <a:solidFill>
                  <a:srgbClr val="FF0000"/>
                </a:solidFill>
              </a:rPr>
              <a:t>2000</a:t>
            </a:r>
            <a:r>
              <a:rPr kumimoji="1" lang="zh-TW" altLang="en-US" sz="6400" b="1" dirty="0">
                <a:solidFill>
                  <a:srgbClr val="FF0000"/>
                </a:solidFill>
              </a:rPr>
              <a:t>字</a:t>
            </a:r>
            <a:r>
              <a:rPr lang="zh-TW" altLang="en-US" sz="6400" dirty="0"/>
              <a:t>（英文）。</a:t>
            </a:r>
            <a:endParaRPr kumimoji="1" lang="en-US" altLang="zh-TW" sz="6400" dirty="0"/>
          </a:p>
          <a:p>
            <a:pPr marL="0" indent="0">
              <a:lnSpc>
                <a:spcPct val="150000"/>
              </a:lnSpc>
              <a:buNone/>
            </a:pPr>
            <a:endParaRPr lang="en-US" altLang="zh-TW" sz="6400" dirty="0"/>
          </a:p>
          <a:p>
            <a:pPr>
              <a:lnSpc>
                <a:spcPct val="150000"/>
              </a:lnSpc>
            </a:pPr>
            <a:r>
              <a:rPr kumimoji="1" lang="en-US" altLang="zh-TW" sz="6400" dirty="0"/>
              <a:t>11</a:t>
            </a:r>
            <a:r>
              <a:rPr kumimoji="1" lang="zh-TW" altLang="en-US" sz="6400" dirty="0"/>
              <a:t>月中會進行模擬庭審，庭審順序為：控方</a:t>
            </a:r>
            <a:r>
              <a:rPr kumimoji="1" lang="en-US" altLang="zh-TW" sz="6400" dirty="0"/>
              <a:t>1</a:t>
            </a:r>
            <a:r>
              <a:rPr kumimoji="1" lang="zh-TW" altLang="en-US" sz="6400" dirty="0"/>
              <a:t>辯 </a:t>
            </a:r>
            <a:r>
              <a:rPr kumimoji="1" lang="en-US" altLang="zh-TW" sz="6400" dirty="0">
                <a:sym typeface="Wingdings" panose="05000000000000000000" pitchFamily="2" charset="2"/>
              </a:rPr>
              <a:t></a:t>
            </a:r>
            <a:r>
              <a:rPr kumimoji="1" lang="zh-TW" altLang="en-US" sz="6400" dirty="0">
                <a:sym typeface="Wingdings" panose="05000000000000000000" pitchFamily="2" charset="2"/>
              </a:rPr>
              <a:t> 控方</a:t>
            </a:r>
            <a:r>
              <a:rPr kumimoji="1" lang="en-US" altLang="zh-TW" sz="6400" dirty="0">
                <a:sym typeface="Wingdings" panose="05000000000000000000" pitchFamily="2" charset="2"/>
              </a:rPr>
              <a:t>2</a:t>
            </a:r>
            <a:r>
              <a:rPr kumimoji="1" lang="zh-TW" altLang="en-US" sz="6400" dirty="0">
                <a:sym typeface="Wingdings" panose="05000000000000000000" pitchFamily="2" charset="2"/>
              </a:rPr>
              <a:t>辯 </a:t>
            </a:r>
            <a:r>
              <a:rPr kumimoji="1" lang="en-US" altLang="zh-TW" sz="6400" dirty="0">
                <a:sym typeface="Wingdings" panose="05000000000000000000" pitchFamily="2" charset="2"/>
              </a:rPr>
              <a:t></a:t>
            </a:r>
            <a:r>
              <a:rPr kumimoji="1" lang="zh-TW" altLang="en-US" sz="6400" dirty="0">
                <a:sym typeface="Wingdings" panose="05000000000000000000" pitchFamily="2" charset="2"/>
              </a:rPr>
              <a:t> 辯方</a:t>
            </a:r>
            <a:r>
              <a:rPr kumimoji="1" lang="en-US" altLang="zh-TW" sz="6400" dirty="0">
                <a:sym typeface="Wingdings" panose="05000000000000000000" pitchFamily="2" charset="2"/>
              </a:rPr>
              <a:t>1</a:t>
            </a:r>
            <a:r>
              <a:rPr kumimoji="1" lang="zh-TW" altLang="en-US" sz="6400" dirty="0">
                <a:sym typeface="Wingdings" panose="05000000000000000000" pitchFamily="2" charset="2"/>
              </a:rPr>
              <a:t>辯 </a:t>
            </a:r>
            <a:r>
              <a:rPr kumimoji="1" lang="en-US" altLang="zh-TW" sz="6400" dirty="0">
                <a:sym typeface="Wingdings" panose="05000000000000000000" pitchFamily="2" charset="2"/>
              </a:rPr>
              <a:t></a:t>
            </a:r>
            <a:r>
              <a:rPr kumimoji="1" lang="zh-TW" altLang="en-US" sz="6400" dirty="0">
                <a:sym typeface="Wingdings" panose="05000000000000000000" pitchFamily="2" charset="2"/>
              </a:rPr>
              <a:t> 辯方</a:t>
            </a:r>
            <a:r>
              <a:rPr kumimoji="1" lang="en-US" altLang="zh-TW" sz="6400" dirty="0">
                <a:sym typeface="Wingdings" panose="05000000000000000000" pitchFamily="2" charset="2"/>
              </a:rPr>
              <a:t>2</a:t>
            </a:r>
            <a:r>
              <a:rPr kumimoji="1" lang="zh-TW" altLang="en-US" sz="6400" dirty="0">
                <a:sym typeface="Wingdings" panose="05000000000000000000" pitchFamily="2" charset="2"/>
              </a:rPr>
              <a:t>辯 </a:t>
            </a:r>
            <a:r>
              <a:rPr kumimoji="1" lang="en-US" altLang="zh-TW" sz="6400" dirty="0">
                <a:sym typeface="Wingdings" panose="05000000000000000000" pitchFamily="2" charset="2"/>
              </a:rPr>
              <a:t></a:t>
            </a:r>
            <a:r>
              <a:rPr kumimoji="1" lang="zh-TW" altLang="en-US" sz="6400" dirty="0">
                <a:sym typeface="Wingdings" panose="05000000000000000000" pitchFamily="2" charset="2"/>
              </a:rPr>
              <a:t> </a:t>
            </a:r>
            <a:r>
              <a:rPr kumimoji="1" lang="en-US" altLang="zh-TW" sz="6400" dirty="0">
                <a:sym typeface="Wingdings" panose="05000000000000000000" pitchFamily="2" charset="2"/>
              </a:rPr>
              <a:t>Rebuttal</a:t>
            </a:r>
            <a:r>
              <a:rPr kumimoji="1" lang="zh-TW" altLang="en-US" sz="6400" dirty="0">
                <a:sym typeface="Wingdings" panose="05000000000000000000" pitchFamily="2" charset="2"/>
              </a:rPr>
              <a:t> </a:t>
            </a:r>
            <a:r>
              <a:rPr kumimoji="1" lang="en-US" altLang="zh-TW" sz="6400" dirty="0">
                <a:sym typeface="Wingdings" panose="05000000000000000000" pitchFamily="2" charset="2"/>
              </a:rPr>
              <a:t>(</a:t>
            </a:r>
            <a:r>
              <a:rPr kumimoji="1" lang="zh-TW" altLang="en-US" sz="6400" dirty="0">
                <a:sym typeface="Wingdings" panose="05000000000000000000" pitchFamily="2" charset="2"/>
              </a:rPr>
              <a:t>反駁階段，由控方進行，針對辯方的論述提出質疑或補充</a:t>
            </a:r>
            <a:r>
              <a:rPr kumimoji="1" lang="en-US" altLang="zh-TW" sz="6400" dirty="0">
                <a:sym typeface="Wingdings" panose="05000000000000000000" pitchFamily="2" charset="2"/>
              </a:rPr>
              <a:t>)</a:t>
            </a:r>
            <a:r>
              <a:rPr kumimoji="1" lang="zh-TW" altLang="en-US" sz="6400" dirty="0">
                <a:sym typeface="Wingdings" panose="05000000000000000000" pitchFamily="2" charset="2"/>
              </a:rPr>
              <a:t> </a:t>
            </a:r>
            <a:r>
              <a:rPr kumimoji="1" lang="en-US" altLang="zh-TW" sz="6400" dirty="0">
                <a:sym typeface="Wingdings" panose="05000000000000000000" pitchFamily="2" charset="2"/>
              </a:rPr>
              <a:t></a:t>
            </a:r>
            <a:r>
              <a:rPr kumimoji="1" lang="zh-TW" altLang="en-US" sz="6400" dirty="0">
                <a:sym typeface="Wingdings" panose="05000000000000000000" pitchFamily="2" charset="2"/>
              </a:rPr>
              <a:t> </a:t>
            </a:r>
            <a:r>
              <a:rPr kumimoji="1" lang="en-US" altLang="zh-TW" sz="6400" dirty="0" err="1">
                <a:sym typeface="Wingdings" panose="05000000000000000000" pitchFamily="2" charset="2"/>
              </a:rPr>
              <a:t>Surrebuttal</a:t>
            </a:r>
            <a:r>
              <a:rPr kumimoji="1" lang="zh-TW" altLang="en-US" sz="6400" dirty="0">
                <a:sym typeface="Wingdings" panose="05000000000000000000" pitchFamily="2" charset="2"/>
              </a:rPr>
              <a:t> （再反駁，由辯方進行，針對反駁階段的論述回應並提出對控方論述的質疑）</a:t>
            </a:r>
            <a:endParaRPr kumimoji="1" lang="en-US" altLang="zh-TW" sz="6400" dirty="0"/>
          </a:p>
          <a:p>
            <a:pPr>
              <a:lnSpc>
                <a:spcPct val="150000"/>
              </a:lnSpc>
            </a:pPr>
            <a:endParaRPr kumimoji="1" lang="en-US" altLang="zh-TW" dirty="0"/>
          </a:p>
          <a:p>
            <a:pPr>
              <a:lnSpc>
                <a:spcPct val="150000"/>
              </a:lnSpc>
            </a:pPr>
            <a:endParaRPr kumimoji="1"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03272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21228" y="370115"/>
            <a:ext cx="9601200" cy="1485900"/>
          </a:xfrm>
        </p:spPr>
        <p:txBody>
          <a:bodyPr/>
          <a:lstStyle/>
          <a:p>
            <a:r>
              <a:rPr kumimoji="1" lang="zh-TW" altLang="en-US" dirty="0"/>
              <a:t>比賽注意事項</a:t>
            </a:r>
            <a:endParaRPr kumimoji="1" lang="ja-JP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05766" y="1982327"/>
            <a:ext cx="11005458" cy="5018314"/>
          </a:xfrm>
        </p:spPr>
        <p:txBody>
          <a:bodyPr/>
          <a:lstStyle/>
          <a:p>
            <a:r>
              <a:rPr lang="zh-TW" altLang="en-US" dirty="0"/>
              <a:t>比賽訴狀論述較常使用的依據是：國際刑事法院的判例</a:t>
            </a:r>
            <a:r>
              <a:rPr lang="zh-TW" altLang="en-US" dirty="0">
                <a:sym typeface="Wingdings" panose="05000000000000000000" pitchFamily="2" charset="2"/>
              </a:rPr>
              <a:t>、羅馬規約條文、原則、日內瓦</a:t>
            </a:r>
            <a:r>
              <a:rPr lang="en-US" altLang="zh-TW" dirty="0">
                <a:sym typeface="Wingdings" panose="05000000000000000000" pitchFamily="2" charset="2"/>
              </a:rPr>
              <a:t>1949</a:t>
            </a:r>
            <a:r>
              <a:rPr lang="zh-TW" altLang="en-US" dirty="0">
                <a:sym typeface="Wingdings" panose="05000000000000000000" pitchFamily="2" charset="2"/>
              </a:rPr>
              <a:t>四公約及往後的附加議定書內容、其他特別國際刑事法庭</a:t>
            </a:r>
            <a:r>
              <a:rPr lang="en-US" altLang="zh-TW" dirty="0">
                <a:sym typeface="Wingdings" panose="05000000000000000000" pitchFamily="2" charset="2"/>
              </a:rPr>
              <a:t>(ICTY</a:t>
            </a:r>
            <a:r>
              <a:rPr lang="zh-TW" altLang="en-US" dirty="0">
                <a:sym typeface="Wingdings" panose="05000000000000000000" pitchFamily="2" charset="2"/>
              </a:rPr>
              <a:t>或</a:t>
            </a:r>
            <a:r>
              <a:rPr lang="en-US" altLang="zh-TW" dirty="0">
                <a:sym typeface="Wingdings" panose="05000000000000000000" pitchFamily="2" charset="2"/>
              </a:rPr>
              <a:t>ICTR)</a:t>
            </a:r>
            <a:r>
              <a:rPr lang="zh-TW" altLang="en-US" dirty="0">
                <a:sym typeface="Wingdings" panose="05000000000000000000" pitchFamily="2" charset="2"/>
              </a:rPr>
              <a:t>的判例、學術文獻，每個依據都會有可否適用</a:t>
            </a:r>
            <a:r>
              <a:rPr lang="en-US" altLang="zh-TW" dirty="0">
                <a:sym typeface="Wingdings" panose="05000000000000000000" pitchFamily="2" charset="2"/>
              </a:rPr>
              <a:t>(Applicable)</a:t>
            </a:r>
            <a:r>
              <a:rPr lang="zh-TW" altLang="en-US" dirty="0">
                <a:sym typeface="Wingdings" panose="05000000000000000000" pitchFamily="2" charset="2"/>
              </a:rPr>
              <a:t>的問題，論述時也必須注意。</a:t>
            </a:r>
            <a:endParaRPr lang="en-US" altLang="zh-TW" dirty="0">
              <a:sym typeface="Wingdings" panose="05000000000000000000" pitchFamily="2" charset="2"/>
            </a:endParaRPr>
          </a:p>
          <a:p>
            <a:endParaRPr lang="en-US" altLang="zh-TW" dirty="0">
              <a:sym typeface="Wingdings" panose="05000000000000000000" pitchFamily="2" charset="2"/>
            </a:endParaRPr>
          </a:p>
          <a:p>
            <a:r>
              <a:rPr lang="zh-TW" altLang="en-US" dirty="0">
                <a:sym typeface="Wingdings" panose="05000000000000000000" pitchFamily="2" charset="2"/>
              </a:rPr>
              <a:t>庭審階段每隊只有</a:t>
            </a:r>
            <a:r>
              <a:rPr lang="en-US" altLang="zh-TW" dirty="0">
                <a:sym typeface="Wingdings" panose="05000000000000000000" pitchFamily="2" charset="2"/>
              </a:rPr>
              <a:t>40</a:t>
            </a:r>
            <a:r>
              <a:rPr lang="zh-TW" altLang="en-US" dirty="0">
                <a:sym typeface="Wingdings" panose="05000000000000000000" pitchFamily="2" charset="2"/>
              </a:rPr>
              <a:t>分鐘，每一位辯士至少要發言</a:t>
            </a:r>
            <a:r>
              <a:rPr lang="en-US" altLang="zh-TW" dirty="0">
                <a:sym typeface="Wingdings" panose="05000000000000000000" pitchFamily="2" charset="2"/>
              </a:rPr>
              <a:t>15</a:t>
            </a:r>
            <a:r>
              <a:rPr lang="zh-TW" altLang="en-US" dirty="0">
                <a:sym typeface="Wingdings" panose="05000000000000000000" pitchFamily="2" charset="2"/>
              </a:rPr>
              <a:t>分鐘，剩下的時間要多講少講沒差，通常只會留</a:t>
            </a:r>
            <a:r>
              <a:rPr lang="en-US" altLang="zh-TW" dirty="0">
                <a:sym typeface="Wingdings" panose="05000000000000000000" pitchFamily="2" charset="2"/>
              </a:rPr>
              <a:t>3~5</a:t>
            </a:r>
            <a:r>
              <a:rPr lang="zh-TW" altLang="en-US" dirty="0">
                <a:sym typeface="Wingdings" panose="05000000000000000000" pitchFamily="2" charset="2"/>
              </a:rPr>
              <a:t>分鐘進行反駁。</a:t>
            </a:r>
            <a:endParaRPr lang="en-US" altLang="zh-TW" dirty="0">
              <a:sym typeface="Wingdings" panose="05000000000000000000" pitchFamily="2" charset="2"/>
            </a:endParaRPr>
          </a:p>
          <a:p>
            <a:endParaRPr lang="en-US" altLang="zh-TW" dirty="0">
              <a:sym typeface="Wingdings" panose="05000000000000000000" pitchFamily="2" charset="2"/>
            </a:endParaRPr>
          </a:p>
          <a:p>
            <a:r>
              <a:rPr lang="zh-TW" altLang="en-US" dirty="0">
                <a:sym typeface="Wingdings" panose="05000000000000000000" pitchFamily="2" charset="2"/>
              </a:rPr>
              <a:t>庭審全程以英文進行，但並沒有真正與對方辯論的階段，前面的論述階段都是單純與法官報告論點，中間可能會被法官提問，要做好準備。實際上幾乎沒有與對方接觸的階段，只有最後的幾分鐘會針對對方的論點反駁。</a:t>
            </a:r>
            <a:endParaRPr lang="en-US" altLang="zh-TW" dirty="0">
              <a:sym typeface="Wingdings" panose="05000000000000000000" pitchFamily="2" charset="2"/>
            </a:endParaRPr>
          </a:p>
          <a:p>
            <a:endParaRPr lang="en-US" altLang="zh-TW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96826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32114" y="533400"/>
            <a:ext cx="9601200" cy="1485900"/>
          </a:xfrm>
        </p:spPr>
        <p:txBody>
          <a:bodyPr/>
          <a:lstStyle/>
          <a:p>
            <a:r>
              <a:rPr kumimoji="1" lang="zh-TW" altLang="en-US" dirty="0"/>
              <a:t>比賽計分方式</a:t>
            </a:r>
            <a:endParaRPr kumimoji="1" lang="ja-JP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84969" y="1556845"/>
            <a:ext cx="10786617" cy="4928038"/>
          </a:xfrm>
        </p:spPr>
        <p:txBody>
          <a:bodyPr/>
          <a:lstStyle/>
          <a:p>
            <a:r>
              <a:rPr kumimoji="1" lang="zh-TW" altLang="en-US" dirty="0"/>
              <a:t>第一階段</a:t>
            </a:r>
            <a:r>
              <a:rPr kumimoji="1" lang="en-US" altLang="zh-TW" dirty="0"/>
              <a:t>(general round)</a:t>
            </a:r>
            <a:r>
              <a:rPr kumimoji="1" lang="zh-TW" altLang="en-US" dirty="0"/>
              <a:t>以隊伍總分決定名次，總分共</a:t>
            </a:r>
            <a:r>
              <a:rPr kumimoji="1" lang="en-US" altLang="zh-TW" dirty="0"/>
              <a:t>600</a:t>
            </a:r>
            <a:r>
              <a:rPr kumimoji="1" lang="zh-TW" altLang="en-US" dirty="0"/>
              <a:t>分，配分如下：</a:t>
            </a:r>
            <a:endParaRPr kumimoji="1" lang="en-US" altLang="zh-TW" dirty="0"/>
          </a:p>
          <a:p>
            <a:endParaRPr kumimoji="1" lang="en-US" altLang="zh-TW" dirty="0"/>
          </a:p>
          <a:p>
            <a:pPr marL="0" indent="0">
              <a:buNone/>
            </a:pPr>
            <a:r>
              <a:rPr lang="en-US" altLang="zh-TW" dirty="0"/>
              <a:t>1</a:t>
            </a:r>
            <a:r>
              <a:rPr lang="zh-TW" altLang="en-US" dirty="0"/>
              <a:t>、控方的訴狀分數（全訴狀評審平均）：最高</a:t>
            </a:r>
            <a:r>
              <a:rPr lang="en-US" altLang="zh-TW" dirty="0"/>
              <a:t>100</a:t>
            </a:r>
            <a:r>
              <a:rPr lang="zh-TW" altLang="en-US" dirty="0"/>
              <a:t>分</a:t>
            </a:r>
            <a:endParaRPr lang="en-US" altLang="zh-TW" dirty="0"/>
          </a:p>
          <a:p>
            <a:pPr marL="0" indent="0">
              <a:buNone/>
            </a:pPr>
            <a:r>
              <a:rPr kumimoji="1" lang="en-US" altLang="zh-TW" dirty="0"/>
              <a:t>2</a:t>
            </a:r>
            <a:r>
              <a:rPr kumimoji="1" lang="zh-TW" altLang="en-US" dirty="0"/>
              <a:t>、辯方的訴狀分數：最高</a:t>
            </a:r>
            <a:r>
              <a:rPr kumimoji="1" lang="en-US" altLang="zh-TW" dirty="0"/>
              <a:t>100</a:t>
            </a:r>
            <a:r>
              <a:rPr kumimoji="1" lang="zh-TW" altLang="en-US" dirty="0"/>
              <a:t>分</a:t>
            </a:r>
            <a:endParaRPr kumimoji="1" lang="en-US" altLang="zh-TW" dirty="0"/>
          </a:p>
          <a:p>
            <a:pPr marL="0" indent="0">
              <a:buNone/>
            </a:pPr>
            <a:r>
              <a:rPr lang="en-US" altLang="zh-TW" dirty="0"/>
              <a:t>3</a:t>
            </a:r>
            <a:r>
              <a:rPr lang="zh-TW" altLang="en-US" dirty="0"/>
              <a:t>、第一辯士的最高（全庭審法官平均）口說分數：最高</a:t>
            </a:r>
            <a:r>
              <a:rPr lang="en-US" altLang="zh-TW" dirty="0"/>
              <a:t>100</a:t>
            </a:r>
            <a:r>
              <a:rPr lang="zh-TW" altLang="en-US" dirty="0"/>
              <a:t>分</a:t>
            </a:r>
            <a:endParaRPr lang="en-US" altLang="zh-TW" dirty="0"/>
          </a:p>
          <a:p>
            <a:pPr marL="0" indent="0">
              <a:buNone/>
            </a:pPr>
            <a:r>
              <a:rPr kumimoji="1" lang="en-US" altLang="zh-TW" dirty="0"/>
              <a:t>4</a:t>
            </a:r>
            <a:r>
              <a:rPr kumimoji="1" lang="zh-TW" altLang="en-US" dirty="0"/>
              <a:t>、第二辯士的最高口說分數：最高</a:t>
            </a:r>
            <a:r>
              <a:rPr kumimoji="1" lang="en-US" altLang="zh-TW" dirty="0"/>
              <a:t>100</a:t>
            </a:r>
            <a:r>
              <a:rPr kumimoji="1" lang="zh-TW" altLang="en-US" dirty="0"/>
              <a:t>分</a:t>
            </a:r>
            <a:endParaRPr kumimoji="1" lang="en-US" altLang="zh-TW" dirty="0"/>
          </a:p>
          <a:p>
            <a:pPr marL="0" indent="0">
              <a:buNone/>
            </a:pPr>
            <a:r>
              <a:rPr lang="en-US" altLang="zh-TW" dirty="0"/>
              <a:t>5</a:t>
            </a:r>
            <a:r>
              <a:rPr lang="zh-TW" altLang="en-US" dirty="0"/>
              <a:t>、第一辯士的次高口說分數：最高</a:t>
            </a:r>
            <a:r>
              <a:rPr lang="en-US" altLang="zh-TW" dirty="0"/>
              <a:t>100</a:t>
            </a:r>
            <a:r>
              <a:rPr lang="zh-TW" altLang="en-US" dirty="0"/>
              <a:t>分</a:t>
            </a:r>
            <a:endParaRPr lang="en-US" altLang="zh-TW" dirty="0"/>
          </a:p>
          <a:p>
            <a:pPr marL="0" indent="0">
              <a:buNone/>
            </a:pPr>
            <a:r>
              <a:rPr kumimoji="1" lang="en-US" altLang="zh-TW" dirty="0"/>
              <a:t>6</a:t>
            </a:r>
            <a:r>
              <a:rPr kumimoji="1" lang="zh-TW" altLang="en-US" dirty="0"/>
              <a:t>、第二辯士的次高口說分數：最高</a:t>
            </a:r>
            <a:r>
              <a:rPr kumimoji="1" lang="en-US" altLang="zh-TW" dirty="0"/>
              <a:t>100</a:t>
            </a:r>
            <a:r>
              <a:rPr kumimoji="1" lang="zh-TW" altLang="en-US" dirty="0"/>
              <a:t>分</a:t>
            </a:r>
            <a:endParaRPr kumimoji="1" lang="en-US" altLang="zh-TW" dirty="0"/>
          </a:p>
          <a:p>
            <a:pPr marL="0" indent="0">
              <a:buNone/>
            </a:pPr>
            <a:r>
              <a:rPr lang="zh-TW" altLang="en-US" dirty="0"/>
              <a:t>（通常在第一階段每支隊伍會比到三場，取前二高的口說分數）</a:t>
            </a: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總分最高的兩支隊伍會進入決賽階段，以決賽的勝者為冠軍。</a:t>
            </a:r>
            <a:endParaRPr kumimoji="1"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kumimoji="1" lang="en-US" altLang="zh-TW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5523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3945" y="349469"/>
            <a:ext cx="9601200" cy="785648"/>
          </a:xfrm>
        </p:spPr>
        <p:txBody>
          <a:bodyPr/>
          <a:lstStyle/>
          <a:p>
            <a:r>
              <a:rPr kumimoji="1" lang="zh-TW" altLang="en-US" dirty="0"/>
              <a:t>去年題目與爭點範例</a:t>
            </a:r>
            <a:endParaRPr kumimoji="1" lang="ja-JP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61696" y="1224456"/>
            <a:ext cx="11104180" cy="4987158"/>
          </a:xfrm>
        </p:spPr>
        <p:txBody>
          <a:bodyPr/>
          <a:lstStyle/>
          <a:p>
            <a:r>
              <a:rPr lang="zh-TW" altLang="en-US" dirty="0"/>
              <a:t>去年（第</a:t>
            </a:r>
            <a:r>
              <a:rPr lang="en-US" altLang="zh-TW" dirty="0"/>
              <a:t>12</a:t>
            </a:r>
            <a:r>
              <a:rPr lang="zh-TW" altLang="en-US" dirty="0"/>
              <a:t>屆）的題目：</a:t>
            </a:r>
            <a:r>
              <a:rPr lang="en-US" altLang="zh-TW" dirty="0"/>
              <a:t>THE PROSECUTOR</a:t>
            </a:r>
            <a:r>
              <a:rPr lang="zh-TW" altLang="en-US" dirty="0"/>
              <a:t> </a:t>
            </a:r>
            <a:r>
              <a:rPr lang="en-US" altLang="zh-TW" dirty="0"/>
              <a:t>V. MAJOR LYDIA RODARTE-QUAYLE</a:t>
            </a:r>
          </a:p>
          <a:p>
            <a:r>
              <a:rPr lang="zh-TW" altLang="en-US" dirty="0"/>
              <a:t>事實：</a:t>
            </a:r>
            <a:endParaRPr lang="en-US" altLang="zh-TW" dirty="0"/>
          </a:p>
          <a:p>
            <a:pPr algn="just"/>
            <a:r>
              <a:rPr lang="en-US" altLang="zh-TW" dirty="0"/>
              <a:t>A</a:t>
            </a:r>
            <a:r>
              <a:rPr lang="zh-TW" altLang="en-US" dirty="0"/>
              <a:t>、</a:t>
            </a:r>
            <a:r>
              <a:rPr lang="en-US" altLang="zh-TW" dirty="0"/>
              <a:t>B</a:t>
            </a:r>
            <a:r>
              <a:rPr lang="zh-TW" altLang="en-US" dirty="0"/>
              <a:t>國為鄰國，雙方關係緊張。被告</a:t>
            </a:r>
            <a:r>
              <a:rPr lang="en-US" altLang="zh-TW" dirty="0"/>
              <a:t>Lydia</a:t>
            </a:r>
            <a:r>
              <a:rPr lang="zh-TW" altLang="en-US" dirty="0"/>
              <a:t>為</a:t>
            </a:r>
            <a:r>
              <a:rPr lang="en-US" altLang="zh-TW" dirty="0"/>
              <a:t>B</a:t>
            </a:r>
            <a:r>
              <a:rPr lang="zh-TW" altLang="en-US" dirty="0"/>
              <a:t>國軍事指揮官，兩國之間由</a:t>
            </a:r>
            <a:r>
              <a:rPr lang="en-US" altLang="zh-TW" dirty="0"/>
              <a:t>A</a:t>
            </a:r>
            <a:r>
              <a:rPr lang="zh-TW" altLang="en-US" dirty="0"/>
              <a:t>國先越過國境進攻</a:t>
            </a:r>
            <a:r>
              <a:rPr lang="en-US" altLang="zh-TW" dirty="0"/>
              <a:t>B</a:t>
            </a:r>
            <a:r>
              <a:rPr lang="zh-TW" altLang="en-US" dirty="0"/>
              <a:t>國，結果慘遭反打，</a:t>
            </a:r>
            <a:r>
              <a:rPr lang="en-US" altLang="zh-TW" dirty="0"/>
              <a:t>B</a:t>
            </a:r>
            <a:r>
              <a:rPr lang="zh-TW" altLang="en-US" dirty="0"/>
              <a:t>國打入</a:t>
            </a:r>
            <a:r>
              <a:rPr lang="en-US" altLang="zh-TW" dirty="0"/>
              <a:t>A</a:t>
            </a:r>
            <a:r>
              <a:rPr lang="zh-TW" altLang="en-US" dirty="0"/>
              <a:t>國境內後，在</a:t>
            </a:r>
            <a:r>
              <a:rPr lang="en-US" altLang="zh-TW" dirty="0"/>
              <a:t>A</a:t>
            </a:r>
            <a:r>
              <a:rPr lang="zh-TW" altLang="en-US" dirty="0"/>
              <a:t>國各地建立前線，其中一個就是被告</a:t>
            </a:r>
            <a:r>
              <a:rPr lang="en-US" altLang="zh-TW" dirty="0"/>
              <a:t>Lydia</a:t>
            </a:r>
            <a:r>
              <a:rPr lang="zh-TW" altLang="en-US" dirty="0"/>
              <a:t>的戰俘營。</a:t>
            </a:r>
            <a:r>
              <a:rPr lang="en-US" altLang="zh-TW" dirty="0"/>
              <a:t>B</a:t>
            </a:r>
            <a:r>
              <a:rPr lang="zh-TW" altLang="en-US" dirty="0"/>
              <a:t>國優勢越來越大，</a:t>
            </a:r>
            <a:r>
              <a:rPr lang="en-US" altLang="zh-TW" dirty="0"/>
              <a:t>A</a:t>
            </a:r>
            <a:r>
              <a:rPr lang="zh-TW" altLang="en-US" dirty="0"/>
              <a:t>國的頑強部隊也開啟反抗，即將進攻到</a:t>
            </a:r>
            <a:r>
              <a:rPr lang="en-US" altLang="zh-TW" dirty="0"/>
              <a:t>Lydia</a:t>
            </a:r>
            <a:r>
              <a:rPr lang="zh-TW" altLang="en-US" dirty="0"/>
              <a:t>的戰俘營，為了防止敵軍進攻，</a:t>
            </a:r>
            <a:r>
              <a:rPr lang="en-US" altLang="zh-TW" dirty="0">
                <a:solidFill>
                  <a:srgbClr val="FF0000"/>
                </a:solidFill>
              </a:rPr>
              <a:t>Lydia</a:t>
            </a:r>
            <a:r>
              <a:rPr lang="zh-TW" altLang="en-US" dirty="0">
                <a:solidFill>
                  <a:srgbClr val="FF0000"/>
                </a:solidFill>
              </a:rPr>
              <a:t>要求戰俘幫她修建壕溝，以換取更好的待遇。</a:t>
            </a:r>
            <a:r>
              <a:rPr lang="zh-TW" altLang="en-US" dirty="0">
                <a:solidFill>
                  <a:schemeClr val="tx1"/>
                </a:solidFill>
              </a:rPr>
              <a:t>之後，</a:t>
            </a:r>
            <a:r>
              <a:rPr lang="en-US" altLang="zh-TW" dirty="0">
                <a:solidFill>
                  <a:schemeClr val="tx1"/>
                </a:solidFill>
              </a:rPr>
              <a:t>Lydia</a:t>
            </a:r>
            <a:r>
              <a:rPr lang="zh-TW" altLang="en-US" dirty="0">
                <a:solidFill>
                  <a:schemeClr val="tx1"/>
                </a:solidFill>
              </a:rPr>
              <a:t>也請士兵在營地附近</a:t>
            </a:r>
            <a:r>
              <a:rPr lang="zh-TW" altLang="en-US" dirty="0">
                <a:solidFill>
                  <a:srgbClr val="0070C0"/>
                </a:solidFill>
              </a:rPr>
              <a:t>埋藏了</a:t>
            </a:r>
            <a:r>
              <a:rPr lang="en-US" altLang="zh-TW" dirty="0">
                <a:solidFill>
                  <a:srgbClr val="0070C0"/>
                </a:solidFill>
              </a:rPr>
              <a:t>M1984</a:t>
            </a:r>
            <a:r>
              <a:rPr lang="zh-TW" altLang="en-US" dirty="0">
                <a:solidFill>
                  <a:srgbClr val="0070C0"/>
                </a:solidFill>
              </a:rPr>
              <a:t>地雷（虛構，目的對車用但具有破片）</a:t>
            </a:r>
            <a:r>
              <a:rPr lang="zh-TW" altLang="en-US" dirty="0">
                <a:solidFill>
                  <a:schemeClr val="tx1"/>
                </a:solidFill>
              </a:rPr>
              <a:t>，結果</a:t>
            </a:r>
            <a:r>
              <a:rPr lang="en-US" altLang="zh-TW" dirty="0">
                <a:solidFill>
                  <a:schemeClr val="tx1"/>
                </a:solidFill>
              </a:rPr>
              <a:t>A</a:t>
            </a:r>
            <a:r>
              <a:rPr lang="zh-TW" altLang="en-US" dirty="0">
                <a:solidFill>
                  <a:schemeClr val="tx1"/>
                </a:solidFill>
              </a:rPr>
              <a:t>國部隊根本沒有到達營地就被殲滅投降了。</a:t>
            </a:r>
            <a:r>
              <a:rPr lang="en-US" altLang="zh-TW" dirty="0">
                <a:solidFill>
                  <a:srgbClr val="00B050"/>
                </a:solidFill>
              </a:rPr>
              <a:t>A</a:t>
            </a:r>
            <a:r>
              <a:rPr lang="zh-TW" altLang="en-US" dirty="0">
                <a:solidFill>
                  <a:srgbClr val="00B050"/>
                </a:solidFill>
              </a:rPr>
              <a:t>國戰敗後，</a:t>
            </a:r>
            <a:r>
              <a:rPr lang="en-US" altLang="zh-TW" dirty="0">
                <a:solidFill>
                  <a:srgbClr val="00B050"/>
                </a:solidFill>
              </a:rPr>
              <a:t>Lydia</a:t>
            </a:r>
            <a:r>
              <a:rPr lang="zh-TW" altLang="en-US" dirty="0">
                <a:solidFill>
                  <a:srgbClr val="00B050"/>
                </a:solidFill>
              </a:rPr>
              <a:t>也要求了原</a:t>
            </a:r>
            <a:r>
              <a:rPr lang="en-US" altLang="zh-TW" dirty="0">
                <a:solidFill>
                  <a:srgbClr val="00B050"/>
                </a:solidFill>
              </a:rPr>
              <a:t>A</a:t>
            </a:r>
            <a:r>
              <a:rPr lang="zh-TW" altLang="en-US" dirty="0">
                <a:solidFill>
                  <a:srgbClr val="00B050"/>
                </a:solidFill>
              </a:rPr>
              <a:t>國的部隊幫她善後，處理戰俘營的戰俘的管理工作</a:t>
            </a:r>
            <a:r>
              <a:rPr lang="zh-TW" altLang="en-US" dirty="0">
                <a:solidFill>
                  <a:schemeClr val="tx1"/>
                </a:solidFill>
              </a:rPr>
              <a:t>，後來，之前埋藏的地雷意外炸死了</a:t>
            </a:r>
            <a:r>
              <a:rPr lang="en-US" altLang="zh-TW" dirty="0">
                <a:solidFill>
                  <a:schemeClr val="tx1"/>
                </a:solidFill>
              </a:rPr>
              <a:t>4</a:t>
            </a:r>
            <a:r>
              <a:rPr lang="zh-TW" altLang="en-US" dirty="0">
                <a:solidFill>
                  <a:schemeClr val="tx1"/>
                </a:solidFill>
              </a:rPr>
              <a:t>個</a:t>
            </a:r>
            <a:r>
              <a:rPr lang="en-US" altLang="zh-TW" dirty="0">
                <a:solidFill>
                  <a:schemeClr val="tx1"/>
                </a:solidFill>
              </a:rPr>
              <a:t>A</a:t>
            </a:r>
            <a:r>
              <a:rPr lang="zh-TW" altLang="en-US" dirty="0">
                <a:solidFill>
                  <a:schemeClr val="tx1"/>
                </a:solidFill>
              </a:rPr>
              <a:t>國市民。</a:t>
            </a:r>
            <a:endParaRPr lang="en-US" altLang="zh-TW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	</a:t>
            </a:r>
          </a:p>
          <a:p>
            <a:endParaRPr kumimoji="1" lang="ja-JP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1111" y="4147581"/>
            <a:ext cx="3604765" cy="2542253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61696" y="4443065"/>
            <a:ext cx="72471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zh-TW" altLang="en-US" sz="2000" dirty="0"/>
              <a:t>除了戰場外，網軍也是</a:t>
            </a:r>
            <a:r>
              <a:rPr kumimoji="1" lang="en-US" altLang="zh-TW" sz="2000" dirty="0"/>
              <a:t>Lydia</a:t>
            </a:r>
            <a:r>
              <a:rPr kumimoji="1" lang="zh-TW" altLang="en-US" sz="2000" dirty="0"/>
              <a:t>處理的一部分，</a:t>
            </a:r>
            <a:r>
              <a:rPr kumimoji="1" lang="en-US" altLang="zh-TW" sz="2000" dirty="0"/>
              <a:t>Lydia</a:t>
            </a:r>
            <a:r>
              <a:rPr kumimoji="1" lang="zh-TW" altLang="en-US" sz="2000" dirty="0"/>
              <a:t>聯絡了一個討厭</a:t>
            </a:r>
            <a:r>
              <a:rPr kumimoji="1" lang="en-US" altLang="zh-TW" sz="2000" dirty="0"/>
              <a:t>A</a:t>
            </a:r>
            <a:r>
              <a:rPr kumimoji="1" lang="zh-TW" altLang="en-US" sz="2000" dirty="0"/>
              <a:t>國現在政策的駭客</a:t>
            </a:r>
            <a:r>
              <a:rPr kumimoji="1" lang="en-US" altLang="zh-TW" sz="2000" dirty="0"/>
              <a:t>R</a:t>
            </a:r>
            <a:r>
              <a:rPr kumimoji="1" lang="zh-TW" altLang="en-US" sz="2000" dirty="0"/>
              <a:t>先生，</a:t>
            </a:r>
            <a:r>
              <a:rPr kumimoji="1" lang="zh-TW" altLang="en-US" sz="2000" dirty="0">
                <a:solidFill>
                  <a:srgbClr val="7030A0"/>
                </a:solidFill>
              </a:rPr>
              <a:t>並「說服」了</a:t>
            </a:r>
            <a:r>
              <a:rPr kumimoji="1" lang="en-US" altLang="zh-TW" sz="2000" dirty="0">
                <a:solidFill>
                  <a:srgbClr val="7030A0"/>
                </a:solidFill>
              </a:rPr>
              <a:t>R</a:t>
            </a:r>
            <a:r>
              <a:rPr kumimoji="1" lang="zh-TW" altLang="en-US" sz="2000" dirty="0">
                <a:solidFill>
                  <a:srgbClr val="7030A0"/>
                </a:solidFill>
              </a:rPr>
              <a:t>先生幫助她</a:t>
            </a:r>
            <a:r>
              <a:rPr kumimoji="1" lang="zh-TW" altLang="en-US" sz="2000" dirty="0">
                <a:solidFill>
                  <a:schemeClr val="accent6">
                    <a:lumMod val="75000"/>
                  </a:schemeClr>
                </a:solidFill>
              </a:rPr>
              <a:t>攻擊一個</a:t>
            </a:r>
            <a:r>
              <a:rPr kumimoji="1" lang="en-US" altLang="zh-TW" sz="2000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r>
              <a:rPr kumimoji="1" lang="zh-TW" altLang="en-US" sz="2000" dirty="0">
                <a:solidFill>
                  <a:schemeClr val="accent6">
                    <a:lumMod val="75000"/>
                  </a:schemeClr>
                </a:solidFill>
              </a:rPr>
              <a:t>國的戰爭博物館的安保系統</a:t>
            </a:r>
            <a:r>
              <a:rPr kumimoji="1" lang="zh-TW" altLang="en-US" sz="2000" dirty="0"/>
              <a:t>。那個戰爭博物館存放了</a:t>
            </a:r>
            <a:r>
              <a:rPr kumimoji="1" lang="en-US" altLang="zh-TW" sz="2000" dirty="0"/>
              <a:t>A</a:t>
            </a:r>
            <a:r>
              <a:rPr kumimoji="1" lang="zh-TW" altLang="en-US" sz="2000" dirty="0"/>
              <a:t>國的憲法原典，是</a:t>
            </a:r>
            <a:r>
              <a:rPr kumimoji="1" lang="en-US" altLang="zh-TW" sz="2000" dirty="0"/>
              <a:t>A</a:t>
            </a:r>
            <a:r>
              <a:rPr kumimoji="1" lang="zh-TW" altLang="en-US" sz="2000" dirty="0"/>
              <a:t>國民族主義的重要象徵，而且</a:t>
            </a:r>
            <a:r>
              <a:rPr kumimoji="1" lang="en-US" altLang="zh-TW" sz="2000" dirty="0"/>
              <a:t>A</a:t>
            </a:r>
            <a:r>
              <a:rPr kumimoji="1" lang="zh-TW" altLang="en-US" sz="2000" dirty="0"/>
              <a:t>國的民族主義主張者的大總統</a:t>
            </a:r>
            <a:r>
              <a:rPr kumimoji="1" lang="en-US" altLang="zh-TW" sz="2000" dirty="0"/>
              <a:t>G</a:t>
            </a:r>
            <a:r>
              <a:rPr kumimoji="1" lang="zh-TW" altLang="en-US" sz="2000" dirty="0"/>
              <a:t>也在裡面。在</a:t>
            </a:r>
            <a:r>
              <a:rPr kumimoji="1" lang="en-US" altLang="zh-TW" sz="2000" dirty="0"/>
              <a:t>R</a:t>
            </a:r>
            <a:r>
              <a:rPr kumimoji="1" lang="zh-TW" altLang="en-US" sz="2000" dirty="0"/>
              <a:t>先生網路攻擊過後，安保系統失效，博物館被</a:t>
            </a:r>
            <a:r>
              <a:rPr kumimoji="1" lang="en-US" altLang="zh-TW" sz="2000" dirty="0"/>
              <a:t>A</a:t>
            </a:r>
            <a:r>
              <a:rPr kumimoji="1" lang="zh-TW" altLang="en-US" sz="2000" dirty="0"/>
              <a:t>國的抗議民眾闖入，總統被抓出爆打，憲法原典也因此損壞。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9375490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裁剪</Template>
  <TotalTime>448</TotalTime>
  <Words>1847</Words>
  <Application>Microsoft Macintosh PowerPoint</Application>
  <PresentationFormat>寬螢幕</PresentationFormat>
  <Paragraphs>106</Paragraphs>
  <Slides>19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2" baseType="lpstr">
      <vt:lpstr>Franklin Gothic Book</vt:lpstr>
      <vt:lpstr>Wingdings</vt:lpstr>
      <vt:lpstr>Crop</vt:lpstr>
      <vt:lpstr>IHL模擬法庭 說明會</vt:lpstr>
      <vt:lpstr>國際人道法模擬法庭</vt:lpstr>
      <vt:lpstr>國際人道法模擬法庭</vt:lpstr>
      <vt:lpstr>國際人道法模擬法庭</vt:lpstr>
      <vt:lpstr>隊伍組成</vt:lpstr>
      <vt:lpstr>比賽內容</vt:lpstr>
      <vt:lpstr>比賽注意事項</vt:lpstr>
      <vt:lpstr>比賽計分方式</vt:lpstr>
      <vt:lpstr>去年題目與爭點範例</vt:lpstr>
      <vt:lpstr>去年題目爭點</vt:lpstr>
      <vt:lpstr>訴狀結構與範例題目</vt:lpstr>
      <vt:lpstr>國際人道法模擬法庭</vt:lpstr>
      <vt:lpstr>當時為何想參加？</vt:lpstr>
      <vt:lpstr>參加實益</vt:lpstr>
      <vt:lpstr>可能的擔憂</vt:lpstr>
      <vt:lpstr>總體心得</vt:lpstr>
      <vt:lpstr>國際人道法模擬法庭</vt:lpstr>
      <vt:lpstr>PowerPoint 簡報</vt:lpstr>
      <vt:lpstr>Ｑ＆Ａ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國際人道法比賽</dc:title>
  <dc:creator>kanakon</dc:creator>
  <cp:lastModifiedBy>黃宇寬</cp:lastModifiedBy>
  <cp:revision>35</cp:revision>
  <dcterms:created xsi:type="dcterms:W3CDTF">2022-04-27T16:05:10Z</dcterms:created>
  <dcterms:modified xsi:type="dcterms:W3CDTF">2022-04-28T09:09:41Z</dcterms:modified>
</cp:coreProperties>
</file>